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4" r:id="rId3"/>
    <p:sldId id="291" r:id="rId4"/>
    <p:sldId id="295" r:id="rId5"/>
    <p:sldId id="279" r:id="rId6"/>
    <p:sldId id="285" r:id="rId7"/>
    <p:sldId id="290" r:id="rId8"/>
    <p:sldId id="296" r:id="rId9"/>
    <p:sldId id="297" r:id="rId10"/>
    <p:sldId id="298" r:id="rId11"/>
    <p:sldId id="299" r:id="rId12"/>
    <p:sldId id="283" r:id="rId13"/>
    <p:sldId id="293" r:id="rId1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CC"/>
    <a:srgbClr val="0000FF"/>
    <a:srgbClr val="000000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45" autoAdjust="0"/>
  </p:normalViewPr>
  <p:slideViewPr>
    <p:cSldViewPr>
      <p:cViewPr varScale="1">
        <p:scale>
          <a:sx n="84" d="100"/>
          <a:sy n="84" d="100"/>
        </p:scale>
        <p:origin x="-140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54D4D7-3150-46B0-BBF0-74D1460BF0C9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FA2435C3-413D-4F08-901E-5CF75A870178}">
      <dgm:prSet/>
      <dgm:spPr/>
      <dgm:t>
        <a:bodyPr/>
        <a:lstStyle/>
        <a:p>
          <a:pPr rtl="0"/>
          <a:r>
            <a:rPr lang="en-US" smtClean="0"/>
            <a:t>Academic Assessment Planning and Reporting </a:t>
          </a:r>
          <a:endParaRPr lang="en-US"/>
        </a:p>
      </dgm:t>
    </dgm:pt>
    <dgm:pt modelId="{F9200316-6F0B-4E1D-A79D-EABE56ADCB80}" type="parTrans" cxnId="{EC09107A-962E-4B54-A76C-0E27D4216AD1}">
      <dgm:prSet/>
      <dgm:spPr/>
      <dgm:t>
        <a:bodyPr/>
        <a:lstStyle/>
        <a:p>
          <a:endParaRPr lang="en-US"/>
        </a:p>
      </dgm:t>
    </dgm:pt>
    <dgm:pt modelId="{DDAE4171-0F15-46F1-9B8F-655C397A5C0C}" type="sibTrans" cxnId="{EC09107A-962E-4B54-A76C-0E27D4216AD1}">
      <dgm:prSet/>
      <dgm:spPr/>
      <dgm:t>
        <a:bodyPr/>
        <a:lstStyle/>
        <a:p>
          <a:endParaRPr lang="en-US"/>
        </a:p>
      </dgm:t>
    </dgm:pt>
    <dgm:pt modelId="{8619EA3C-905B-45AD-A46C-B9F3C4CA3A95}">
      <dgm:prSet/>
      <dgm:spPr/>
      <dgm:t>
        <a:bodyPr/>
        <a:lstStyle/>
        <a:p>
          <a:pPr rtl="0"/>
          <a:r>
            <a:rPr lang="en-US" smtClean="0"/>
            <a:t>Institutional Effectiveness (IE) Documentation Reporting For 2014-15</a:t>
          </a:r>
          <a:endParaRPr lang="en-US"/>
        </a:p>
      </dgm:t>
    </dgm:pt>
    <dgm:pt modelId="{4E7143E1-7356-4D9F-9D96-4F02861FAF8A}" type="parTrans" cxnId="{E357E72C-2513-4338-8B24-97FF070782BB}">
      <dgm:prSet/>
      <dgm:spPr/>
      <dgm:t>
        <a:bodyPr/>
        <a:lstStyle/>
        <a:p>
          <a:endParaRPr lang="en-US"/>
        </a:p>
      </dgm:t>
    </dgm:pt>
    <dgm:pt modelId="{CB5513E1-1183-4768-9135-067ACBAC3105}" type="sibTrans" cxnId="{E357E72C-2513-4338-8B24-97FF070782BB}">
      <dgm:prSet/>
      <dgm:spPr/>
      <dgm:t>
        <a:bodyPr/>
        <a:lstStyle/>
        <a:p>
          <a:endParaRPr lang="en-US"/>
        </a:p>
      </dgm:t>
    </dgm:pt>
    <dgm:pt modelId="{56E15C72-A2A8-457B-BDF9-EED323055ECA}">
      <dgm:prSet/>
      <dgm:spPr/>
      <dgm:t>
        <a:bodyPr/>
        <a:lstStyle/>
        <a:p>
          <a:pPr rtl="0"/>
          <a:r>
            <a:rPr lang="en-US" smtClean="0"/>
            <a:t>Updated Resources</a:t>
          </a:r>
          <a:endParaRPr lang="en-US"/>
        </a:p>
      </dgm:t>
    </dgm:pt>
    <dgm:pt modelId="{1B256355-E9E6-49C5-AC89-C5A8E2E669B1}" type="parTrans" cxnId="{01DEF6D3-5D31-420A-AE97-F6623B5665D7}">
      <dgm:prSet/>
      <dgm:spPr/>
      <dgm:t>
        <a:bodyPr/>
        <a:lstStyle/>
        <a:p>
          <a:endParaRPr lang="en-US"/>
        </a:p>
      </dgm:t>
    </dgm:pt>
    <dgm:pt modelId="{30EA4240-F4D1-4172-8084-0616146AEDC7}" type="sibTrans" cxnId="{01DEF6D3-5D31-420A-AE97-F6623B5665D7}">
      <dgm:prSet/>
      <dgm:spPr/>
      <dgm:t>
        <a:bodyPr/>
        <a:lstStyle/>
        <a:p>
          <a:endParaRPr lang="en-US"/>
        </a:p>
      </dgm:t>
    </dgm:pt>
    <dgm:pt modelId="{2367114C-BE84-486B-81E6-FDF77E5ACACE}">
      <dgm:prSet/>
      <dgm:spPr/>
      <dgm:t>
        <a:bodyPr/>
        <a:lstStyle/>
        <a:p>
          <a:pPr rtl="0"/>
          <a:r>
            <a:rPr lang="en-US" smtClean="0"/>
            <a:t>Calendar and Annual Process </a:t>
          </a:r>
          <a:endParaRPr lang="en-US"/>
        </a:p>
      </dgm:t>
    </dgm:pt>
    <dgm:pt modelId="{FCB8E670-6ED4-424B-AD96-D69830CD0F60}" type="parTrans" cxnId="{B75C1AFD-CA90-42D4-A4E8-4BFCF395E40B}">
      <dgm:prSet/>
      <dgm:spPr/>
      <dgm:t>
        <a:bodyPr/>
        <a:lstStyle/>
        <a:p>
          <a:endParaRPr lang="en-US"/>
        </a:p>
      </dgm:t>
    </dgm:pt>
    <dgm:pt modelId="{E8B12815-59A1-45F7-9786-FDD9CC26663D}" type="sibTrans" cxnId="{B75C1AFD-CA90-42D4-A4E8-4BFCF395E40B}">
      <dgm:prSet/>
      <dgm:spPr/>
      <dgm:t>
        <a:bodyPr/>
        <a:lstStyle/>
        <a:p>
          <a:endParaRPr lang="en-US"/>
        </a:p>
      </dgm:t>
    </dgm:pt>
    <dgm:pt modelId="{EC716BCF-A3CE-4268-90A3-E17191156B04}">
      <dgm:prSet/>
      <dgm:spPr/>
      <dgm:t>
        <a:bodyPr/>
        <a:lstStyle/>
        <a:p>
          <a:pPr rtl="0"/>
          <a:r>
            <a:rPr lang="en-US" smtClean="0"/>
            <a:t>Coordinators Survey Findings</a:t>
          </a:r>
          <a:endParaRPr lang="en-US"/>
        </a:p>
      </dgm:t>
    </dgm:pt>
    <dgm:pt modelId="{BE7147BD-0D4A-476A-88F6-1DFF56234C60}" type="parTrans" cxnId="{D47B2495-AAD9-436F-B81A-F374FD5D16DB}">
      <dgm:prSet/>
      <dgm:spPr/>
      <dgm:t>
        <a:bodyPr/>
        <a:lstStyle/>
        <a:p>
          <a:endParaRPr lang="en-US"/>
        </a:p>
      </dgm:t>
    </dgm:pt>
    <dgm:pt modelId="{636C5875-5F89-4843-AF3F-701D4AC4395A}" type="sibTrans" cxnId="{D47B2495-AAD9-436F-B81A-F374FD5D16DB}">
      <dgm:prSet/>
      <dgm:spPr/>
      <dgm:t>
        <a:bodyPr/>
        <a:lstStyle/>
        <a:p>
          <a:endParaRPr lang="en-US"/>
        </a:p>
      </dgm:t>
    </dgm:pt>
    <dgm:pt modelId="{0C5AD613-EF25-4A25-AA6E-5BE483CD5137}">
      <dgm:prSet/>
      <dgm:spPr/>
      <dgm:t>
        <a:bodyPr/>
        <a:lstStyle/>
        <a:p>
          <a:pPr rtl="0"/>
          <a:r>
            <a:rPr lang="en-US" smtClean="0"/>
            <a:t>Advisory Group</a:t>
          </a:r>
          <a:endParaRPr lang="en-US"/>
        </a:p>
      </dgm:t>
    </dgm:pt>
    <dgm:pt modelId="{74256954-B765-4F7A-A89C-1EDC14937EEA}" type="parTrans" cxnId="{C7BEC09D-C2B9-4443-97C0-F6CE58107EBB}">
      <dgm:prSet/>
      <dgm:spPr/>
      <dgm:t>
        <a:bodyPr/>
        <a:lstStyle/>
        <a:p>
          <a:endParaRPr lang="en-US"/>
        </a:p>
      </dgm:t>
    </dgm:pt>
    <dgm:pt modelId="{0CB2C42A-DB0D-41E8-A7B3-DFB028FF702D}" type="sibTrans" cxnId="{C7BEC09D-C2B9-4443-97C0-F6CE58107EBB}">
      <dgm:prSet/>
      <dgm:spPr/>
      <dgm:t>
        <a:bodyPr/>
        <a:lstStyle/>
        <a:p>
          <a:endParaRPr lang="en-US"/>
        </a:p>
      </dgm:t>
    </dgm:pt>
    <dgm:pt modelId="{9D54EE48-53BA-4D97-8AD0-3FC95EF9C99C}">
      <dgm:prSet/>
      <dgm:spPr/>
      <dgm:t>
        <a:bodyPr/>
        <a:lstStyle/>
        <a:p>
          <a:pPr rtl="0"/>
          <a:r>
            <a:rPr lang="en-US" smtClean="0"/>
            <a:t>Other</a:t>
          </a:r>
          <a:endParaRPr lang="en-US"/>
        </a:p>
      </dgm:t>
    </dgm:pt>
    <dgm:pt modelId="{384035A5-9E2F-45AB-BBE3-9A3A33690901}" type="parTrans" cxnId="{7C287D56-2AAA-4017-8965-6F20097CB5FE}">
      <dgm:prSet/>
      <dgm:spPr/>
      <dgm:t>
        <a:bodyPr/>
        <a:lstStyle/>
        <a:p>
          <a:endParaRPr lang="en-US"/>
        </a:p>
      </dgm:t>
    </dgm:pt>
    <dgm:pt modelId="{403C7F6E-D9B3-46C0-BBD7-FAC070EEB490}" type="sibTrans" cxnId="{7C287D56-2AAA-4017-8965-6F20097CB5FE}">
      <dgm:prSet/>
      <dgm:spPr/>
      <dgm:t>
        <a:bodyPr/>
        <a:lstStyle/>
        <a:p>
          <a:endParaRPr lang="en-US"/>
        </a:p>
      </dgm:t>
    </dgm:pt>
    <dgm:pt modelId="{980904E6-E311-48F3-BAEA-1DD123E272FE}">
      <dgm:prSet/>
      <dgm:spPr/>
      <dgm:t>
        <a:bodyPr/>
        <a:lstStyle/>
        <a:p>
          <a:pPr rtl="0"/>
          <a:r>
            <a:rPr lang="en-US" smtClean="0"/>
            <a:t>Questions and Discussion</a:t>
          </a:r>
          <a:endParaRPr lang="en-US"/>
        </a:p>
      </dgm:t>
    </dgm:pt>
    <dgm:pt modelId="{6C889FBE-6D0C-4269-9F3A-091E1AE2D821}" type="parTrans" cxnId="{2572BD7C-0B11-47C2-BF35-C8AB2196BD25}">
      <dgm:prSet/>
      <dgm:spPr/>
      <dgm:t>
        <a:bodyPr/>
        <a:lstStyle/>
        <a:p>
          <a:endParaRPr lang="en-US"/>
        </a:p>
      </dgm:t>
    </dgm:pt>
    <dgm:pt modelId="{619706C0-7997-4E5E-8A28-3F3959F2F08D}" type="sibTrans" cxnId="{2572BD7C-0B11-47C2-BF35-C8AB2196BD25}">
      <dgm:prSet/>
      <dgm:spPr/>
      <dgm:t>
        <a:bodyPr/>
        <a:lstStyle/>
        <a:p>
          <a:endParaRPr lang="en-US"/>
        </a:p>
      </dgm:t>
    </dgm:pt>
    <dgm:pt modelId="{1ACF1C48-24DD-4A22-B44B-AA73D6EE3C4B}" type="pres">
      <dgm:prSet presAssocID="{B254D4D7-3150-46B0-BBF0-74D1460BF0C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761971-5225-4980-9DE6-4DE4DF89568C}" type="pres">
      <dgm:prSet presAssocID="{FA2435C3-413D-4F08-901E-5CF75A870178}" presName="parentText" presStyleLbl="node1" presStyleIdx="0" presStyleCnt="8" custLinFactNeighborX="971" custLinFactNeighborY="-1570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EDB18F-3D89-42E2-907E-08D0EC135DB3}" type="pres">
      <dgm:prSet presAssocID="{DDAE4171-0F15-46F1-9B8F-655C397A5C0C}" presName="spacer" presStyleCnt="0"/>
      <dgm:spPr/>
    </dgm:pt>
    <dgm:pt modelId="{D31BFD37-8CD3-4240-B287-3D9333656CD2}" type="pres">
      <dgm:prSet presAssocID="{8619EA3C-905B-45AD-A46C-B9F3C4CA3A95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F3EA16-232C-430E-98DB-4529D1382FF9}" type="pres">
      <dgm:prSet presAssocID="{CB5513E1-1183-4768-9135-067ACBAC3105}" presName="spacer" presStyleCnt="0"/>
      <dgm:spPr/>
    </dgm:pt>
    <dgm:pt modelId="{DF1C9820-6E91-438B-9260-0B4726E17412}" type="pres">
      <dgm:prSet presAssocID="{56E15C72-A2A8-457B-BDF9-EED323055ECA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FCC453-BE50-43EE-8A74-5D95A70AE41C}" type="pres">
      <dgm:prSet presAssocID="{30EA4240-F4D1-4172-8084-0616146AEDC7}" presName="spacer" presStyleCnt="0"/>
      <dgm:spPr/>
    </dgm:pt>
    <dgm:pt modelId="{01EEDF1F-7E3B-49F9-8757-2FED29C27D47}" type="pres">
      <dgm:prSet presAssocID="{2367114C-BE84-486B-81E6-FDF77E5ACACE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3E4C56-A150-41F0-B683-03E420FFA9C1}" type="pres">
      <dgm:prSet presAssocID="{E8B12815-59A1-45F7-9786-FDD9CC26663D}" presName="spacer" presStyleCnt="0"/>
      <dgm:spPr/>
    </dgm:pt>
    <dgm:pt modelId="{1F65819B-290D-4B5F-8D30-8A78DCCC25C2}" type="pres">
      <dgm:prSet presAssocID="{EC716BCF-A3CE-4268-90A3-E17191156B04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DD7A89-6510-4A21-85E6-15A78689CA08}" type="pres">
      <dgm:prSet presAssocID="{636C5875-5F89-4843-AF3F-701D4AC4395A}" presName="spacer" presStyleCnt="0"/>
      <dgm:spPr/>
    </dgm:pt>
    <dgm:pt modelId="{31ED69D6-0BC2-414C-873A-A833CEE2A321}" type="pres">
      <dgm:prSet presAssocID="{0C5AD613-EF25-4A25-AA6E-5BE483CD5137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984F9B-3E98-4237-A1AC-024710767651}" type="pres">
      <dgm:prSet presAssocID="{0CB2C42A-DB0D-41E8-A7B3-DFB028FF702D}" presName="spacer" presStyleCnt="0"/>
      <dgm:spPr/>
    </dgm:pt>
    <dgm:pt modelId="{5F6D1804-DE5E-41C7-900A-59C56458BE1D}" type="pres">
      <dgm:prSet presAssocID="{9D54EE48-53BA-4D97-8AD0-3FC95EF9C99C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1977F8-C017-4BE9-A8BF-2C2E44EA7796}" type="pres">
      <dgm:prSet presAssocID="{403C7F6E-D9B3-46C0-BBD7-FAC070EEB490}" presName="spacer" presStyleCnt="0"/>
      <dgm:spPr/>
    </dgm:pt>
    <dgm:pt modelId="{78D5BBD8-59B0-4C7B-AD57-443BB875C560}" type="pres">
      <dgm:prSet presAssocID="{980904E6-E311-48F3-BAEA-1DD123E272FE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09107A-962E-4B54-A76C-0E27D4216AD1}" srcId="{B254D4D7-3150-46B0-BBF0-74D1460BF0C9}" destId="{FA2435C3-413D-4F08-901E-5CF75A870178}" srcOrd="0" destOrd="0" parTransId="{F9200316-6F0B-4E1D-A79D-EABE56ADCB80}" sibTransId="{DDAE4171-0F15-46F1-9B8F-655C397A5C0C}"/>
    <dgm:cxn modelId="{E357E72C-2513-4338-8B24-97FF070782BB}" srcId="{B254D4D7-3150-46B0-BBF0-74D1460BF0C9}" destId="{8619EA3C-905B-45AD-A46C-B9F3C4CA3A95}" srcOrd="1" destOrd="0" parTransId="{4E7143E1-7356-4D9F-9D96-4F02861FAF8A}" sibTransId="{CB5513E1-1183-4768-9135-067ACBAC3105}"/>
    <dgm:cxn modelId="{B75C1AFD-CA90-42D4-A4E8-4BFCF395E40B}" srcId="{B254D4D7-3150-46B0-BBF0-74D1460BF0C9}" destId="{2367114C-BE84-486B-81E6-FDF77E5ACACE}" srcOrd="3" destOrd="0" parTransId="{FCB8E670-6ED4-424B-AD96-D69830CD0F60}" sibTransId="{E8B12815-59A1-45F7-9786-FDD9CC26663D}"/>
    <dgm:cxn modelId="{419538D9-A267-42E2-BE49-BAECF24C67A0}" type="presOf" srcId="{56E15C72-A2A8-457B-BDF9-EED323055ECA}" destId="{DF1C9820-6E91-438B-9260-0B4726E17412}" srcOrd="0" destOrd="0" presId="urn:microsoft.com/office/officeart/2005/8/layout/vList2"/>
    <dgm:cxn modelId="{A35ABF30-D133-4979-806A-3754AE34C0CA}" type="presOf" srcId="{B254D4D7-3150-46B0-BBF0-74D1460BF0C9}" destId="{1ACF1C48-24DD-4A22-B44B-AA73D6EE3C4B}" srcOrd="0" destOrd="0" presId="urn:microsoft.com/office/officeart/2005/8/layout/vList2"/>
    <dgm:cxn modelId="{D068F64E-8FDD-48DF-8B2B-7E56E5AC3C99}" type="presOf" srcId="{9D54EE48-53BA-4D97-8AD0-3FC95EF9C99C}" destId="{5F6D1804-DE5E-41C7-900A-59C56458BE1D}" srcOrd="0" destOrd="0" presId="urn:microsoft.com/office/officeart/2005/8/layout/vList2"/>
    <dgm:cxn modelId="{C7BEC09D-C2B9-4443-97C0-F6CE58107EBB}" srcId="{B254D4D7-3150-46B0-BBF0-74D1460BF0C9}" destId="{0C5AD613-EF25-4A25-AA6E-5BE483CD5137}" srcOrd="5" destOrd="0" parTransId="{74256954-B765-4F7A-A89C-1EDC14937EEA}" sibTransId="{0CB2C42A-DB0D-41E8-A7B3-DFB028FF702D}"/>
    <dgm:cxn modelId="{969E9394-D73E-4AEC-9196-46D69BCBDEE5}" type="presOf" srcId="{980904E6-E311-48F3-BAEA-1DD123E272FE}" destId="{78D5BBD8-59B0-4C7B-AD57-443BB875C560}" srcOrd="0" destOrd="0" presId="urn:microsoft.com/office/officeart/2005/8/layout/vList2"/>
    <dgm:cxn modelId="{A72AD99F-9018-448B-A191-3E2162E17A02}" type="presOf" srcId="{EC716BCF-A3CE-4268-90A3-E17191156B04}" destId="{1F65819B-290D-4B5F-8D30-8A78DCCC25C2}" srcOrd="0" destOrd="0" presId="urn:microsoft.com/office/officeart/2005/8/layout/vList2"/>
    <dgm:cxn modelId="{7B48D038-A7D1-455E-A1F5-C5BE6C10843F}" type="presOf" srcId="{0C5AD613-EF25-4A25-AA6E-5BE483CD5137}" destId="{31ED69D6-0BC2-414C-873A-A833CEE2A321}" srcOrd="0" destOrd="0" presId="urn:microsoft.com/office/officeart/2005/8/layout/vList2"/>
    <dgm:cxn modelId="{FB73E4DD-9C68-445D-9CCB-A1645012E0DA}" type="presOf" srcId="{2367114C-BE84-486B-81E6-FDF77E5ACACE}" destId="{01EEDF1F-7E3B-49F9-8757-2FED29C27D47}" srcOrd="0" destOrd="0" presId="urn:microsoft.com/office/officeart/2005/8/layout/vList2"/>
    <dgm:cxn modelId="{D47B2495-AAD9-436F-B81A-F374FD5D16DB}" srcId="{B254D4D7-3150-46B0-BBF0-74D1460BF0C9}" destId="{EC716BCF-A3CE-4268-90A3-E17191156B04}" srcOrd="4" destOrd="0" parTransId="{BE7147BD-0D4A-476A-88F6-1DFF56234C60}" sibTransId="{636C5875-5F89-4843-AF3F-701D4AC4395A}"/>
    <dgm:cxn modelId="{2572BD7C-0B11-47C2-BF35-C8AB2196BD25}" srcId="{B254D4D7-3150-46B0-BBF0-74D1460BF0C9}" destId="{980904E6-E311-48F3-BAEA-1DD123E272FE}" srcOrd="7" destOrd="0" parTransId="{6C889FBE-6D0C-4269-9F3A-091E1AE2D821}" sibTransId="{619706C0-7997-4E5E-8A28-3F3959F2F08D}"/>
    <dgm:cxn modelId="{7C287D56-2AAA-4017-8965-6F20097CB5FE}" srcId="{B254D4D7-3150-46B0-BBF0-74D1460BF0C9}" destId="{9D54EE48-53BA-4D97-8AD0-3FC95EF9C99C}" srcOrd="6" destOrd="0" parTransId="{384035A5-9E2F-45AB-BBE3-9A3A33690901}" sibTransId="{403C7F6E-D9B3-46C0-BBD7-FAC070EEB490}"/>
    <dgm:cxn modelId="{5683A63D-E0BC-4003-8131-5877862D5094}" type="presOf" srcId="{8619EA3C-905B-45AD-A46C-B9F3C4CA3A95}" destId="{D31BFD37-8CD3-4240-B287-3D9333656CD2}" srcOrd="0" destOrd="0" presId="urn:microsoft.com/office/officeart/2005/8/layout/vList2"/>
    <dgm:cxn modelId="{08CB2810-A139-46C1-AAF2-2D076DACC7C9}" type="presOf" srcId="{FA2435C3-413D-4F08-901E-5CF75A870178}" destId="{F4761971-5225-4980-9DE6-4DE4DF89568C}" srcOrd="0" destOrd="0" presId="urn:microsoft.com/office/officeart/2005/8/layout/vList2"/>
    <dgm:cxn modelId="{01DEF6D3-5D31-420A-AE97-F6623B5665D7}" srcId="{B254D4D7-3150-46B0-BBF0-74D1460BF0C9}" destId="{56E15C72-A2A8-457B-BDF9-EED323055ECA}" srcOrd="2" destOrd="0" parTransId="{1B256355-E9E6-49C5-AC89-C5A8E2E669B1}" sibTransId="{30EA4240-F4D1-4172-8084-0616146AEDC7}"/>
    <dgm:cxn modelId="{6BD20998-CAF5-4F04-94C6-61008C7084D9}" type="presParOf" srcId="{1ACF1C48-24DD-4A22-B44B-AA73D6EE3C4B}" destId="{F4761971-5225-4980-9DE6-4DE4DF89568C}" srcOrd="0" destOrd="0" presId="urn:microsoft.com/office/officeart/2005/8/layout/vList2"/>
    <dgm:cxn modelId="{34B115FA-450F-42C5-83A7-599C32A3C21E}" type="presParOf" srcId="{1ACF1C48-24DD-4A22-B44B-AA73D6EE3C4B}" destId="{53EDB18F-3D89-42E2-907E-08D0EC135DB3}" srcOrd="1" destOrd="0" presId="urn:microsoft.com/office/officeart/2005/8/layout/vList2"/>
    <dgm:cxn modelId="{8308083C-79A4-43AE-9BF3-872F72621ECB}" type="presParOf" srcId="{1ACF1C48-24DD-4A22-B44B-AA73D6EE3C4B}" destId="{D31BFD37-8CD3-4240-B287-3D9333656CD2}" srcOrd="2" destOrd="0" presId="urn:microsoft.com/office/officeart/2005/8/layout/vList2"/>
    <dgm:cxn modelId="{EB8723B8-CA9D-4CBF-AA74-AA14556834DD}" type="presParOf" srcId="{1ACF1C48-24DD-4A22-B44B-AA73D6EE3C4B}" destId="{FDF3EA16-232C-430E-98DB-4529D1382FF9}" srcOrd="3" destOrd="0" presId="urn:microsoft.com/office/officeart/2005/8/layout/vList2"/>
    <dgm:cxn modelId="{903B3E4F-2D8E-4602-80D6-7C779FF9DCB4}" type="presParOf" srcId="{1ACF1C48-24DD-4A22-B44B-AA73D6EE3C4B}" destId="{DF1C9820-6E91-438B-9260-0B4726E17412}" srcOrd="4" destOrd="0" presId="urn:microsoft.com/office/officeart/2005/8/layout/vList2"/>
    <dgm:cxn modelId="{A6EF771E-4F9F-470F-92DC-D0A1A4EB45D7}" type="presParOf" srcId="{1ACF1C48-24DD-4A22-B44B-AA73D6EE3C4B}" destId="{F4FCC453-BE50-43EE-8A74-5D95A70AE41C}" srcOrd="5" destOrd="0" presId="urn:microsoft.com/office/officeart/2005/8/layout/vList2"/>
    <dgm:cxn modelId="{A2A75155-191F-437F-A7FF-5E71CD7D01A9}" type="presParOf" srcId="{1ACF1C48-24DD-4A22-B44B-AA73D6EE3C4B}" destId="{01EEDF1F-7E3B-49F9-8757-2FED29C27D47}" srcOrd="6" destOrd="0" presId="urn:microsoft.com/office/officeart/2005/8/layout/vList2"/>
    <dgm:cxn modelId="{D9160526-9FEC-4F8D-BE8A-412171BF732A}" type="presParOf" srcId="{1ACF1C48-24DD-4A22-B44B-AA73D6EE3C4B}" destId="{763E4C56-A150-41F0-B683-03E420FFA9C1}" srcOrd="7" destOrd="0" presId="urn:microsoft.com/office/officeart/2005/8/layout/vList2"/>
    <dgm:cxn modelId="{5FED0BDB-66B3-41CF-A41A-179238D2ED99}" type="presParOf" srcId="{1ACF1C48-24DD-4A22-B44B-AA73D6EE3C4B}" destId="{1F65819B-290D-4B5F-8D30-8A78DCCC25C2}" srcOrd="8" destOrd="0" presId="urn:microsoft.com/office/officeart/2005/8/layout/vList2"/>
    <dgm:cxn modelId="{2C2922D2-2032-43FB-8C20-73D9E0FED85C}" type="presParOf" srcId="{1ACF1C48-24DD-4A22-B44B-AA73D6EE3C4B}" destId="{5BDD7A89-6510-4A21-85E6-15A78689CA08}" srcOrd="9" destOrd="0" presId="urn:microsoft.com/office/officeart/2005/8/layout/vList2"/>
    <dgm:cxn modelId="{F7720646-90BF-4413-8461-9E55B79508F0}" type="presParOf" srcId="{1ACF1C48-24DD-4A22-B44B-AA73D6EE3C4B}" destId="{31ED69D6-0BC2-414C-873A-A833CEE2A321}" srcOrd="10" destOrd="0" presId="urn:microsoft.com/office/officeart/2005/8/layout/vList2"/>
    <dgm:cxn modelId="{14D77AEA-B05F-4A29-89DD-88F542536A17}" type="presParOf" srcId="{1ACF1C48-24DD-4A22-B44B-AA73D6EE3C4B}" destId="{5F984F9B-3E98-4237-A1AC-024710767651}" srcOrd="11" destOrd="0" presId="urn:microsoft.com/office/officeart/2005/8/layout/vList2"/>
    <dgm:cxn modelId="{064D120F-BC40-45FD-8350-DB4DBABF8BD9}" type="presParOf" srcId="{1ACF1C48-24DD-4A22-B44B-AA73D6EE3C4B}" destId="{5F6D1804-DE5E-41C7-900A-59C56458BE1D}" srcOrd="12" destOrd="0" presId="urn:microsoft.com/office/officeart/2005/8/layout/vList2"/>
    <dgm:cxn modelId="{ABABCB81-A0AB-468E-AD12-DD93A03011EF}" type="presParOf" srcId="{1ACF1C48-24DD-4A22-B44B-AA73D6EE3C4B}" destId="{AF1977F8-C017-4BE9-A8BF-2C2E44EA7796}" srcOrd="13" destOrd="0" presId="urn:microsoft.com/office/officeart/2005/8/layout/vList2"/>
    <dgm:cxn modelId="{A5957947-95CB-4B55-9254-975BD1CE24C2}" type="presParOf" srcId="{1ACF1C48-24DD-4A22-B44B-AA73D6EE3C4B}" destId="{78D5BBD8-59B0-4C7B-AD57-443BB875C560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3E3CE6-CEAD-4A40-8759-4F157D835427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28E59E93-526D-4D28-8FD5-593AA5AB5B52}">
      <dgm:prSet/>
      <dgm:spPr/>
      <dgm:t>
        <a:bodyPr/>
        <a:lstStyle/>
        <a:p>
          <a:pPr rtl="0"/>
          <a:r>
            <a:rPr lang="en-US" dirty="0" smtClean="0"/>
            <a:t>All 2014-15 IE Documentation Reports are in the Planning module of Compliance Assist</a:t>
          </a:r>
          <a:endParaRPr lang="en-US" dirty="0"/>
        </a:p>
      </dgm:t>
    </dgm:pt>
    <dgm:pt modelId="{AE22535A-CB5E-4D92-B43A-6272F7E328D1}" type="parTrans" cxnId="{C20A38C3-9225-4995-9F35-40F4627B0116}">
      <dgm:prSet/>
      <dgm:spPr/>
      <dgm:t>
        <a:bodyPr/>
        <a:lstStyle/>
        <a:p>
          <a:endParaRPr lang="en-US"/>
        </a:p>
      </dgm:t>
    </dgm:pt>
    <dgm:pt modelId="{E427E49C-F086-47AB-A32F-C44F5E1AE155}" type="sibTrans" cxnId="{C20A38C3-9225-4995-9F35-40F4627B0116}">
      <dgm:prSet/>
      <dgm:spPr/>
      <dgm:t>
        <a:bodyPr/>
        <a:lstStyle/>
        <a:p>
          <a:endParaRPr lang="en-US"/>
        </a:p>
      </dgm:t>
    </dgm:pt>
    <dgm:pt modelId="{DF2C1855-D14C-4C5B-AD16-16BC7BA4C4A3}">
      <dgm:prSet/>
      <dgm:spPr/>
      <dgm:t>
        <a:bodyPr/>
        <a:lstStyle/>
        <a:p>
          <a:pPr rtl="0"/>
          <a:r>
            <a:rPr lang="en-US" smtClean="0"/>
            <a:t>2013-14 reports have been rolled over to 2014-15 in the system</a:t>
          </a:r>
          <a:endParaRPr lang="en-US"/>
        </a:p>
      </dgm:t>
    </dgm:pt>
    <dgm:pt modelId="{028C9887-3257-4FC1-977D-DEB311370308}" type="parTrans" cxnId="{9E152D69-948B-4F0D-AB46-5FD3FCA4FE09}">
      <dgm:prSet/>
      <dgm:spPr/>
      <dgm:t>
        <a:bodyPr/>
        <a:lstStyle/>
        <a:p>
          <a:endParaRPr lang="en-US"/>
        </a:p>
      </dgm:t>
    </dgm:pt>
    <dgm:pt modelId="{6FC103F9-48F0-436D-87F4-CB75C74228A0}" type="sibTrans" cxnId="{9E152D69-948B-4F0D-AB46-5FD3FCA4FE09}">
      <dgm:prSet/>
      <dgm:spPr/>
      <dgm:t>
        <a:bodyPr/>
        <a:lstStyle/>
        <a:p>
          <a:endParaRPr lang="en-US"/>
        </a:p>
      </dgm:t>
    </dgm:pt>
    <dgm:pt modelId="{C3A9FDE5-FE1B-4B87-8C3E-E269F29864DF}">
      <dgm:prSet/>
      <dgm:spPr/>
      <dgm:t>
        <a:bodyPr/>
        <a:lstStyle/>
        <a:p>
          <a:pPr rtl="0"/>
          <a:r>
            <a:rPr lang="en-US" dirty="0" smtClean="0"/>
            <a:t>Data for goals will be entered into the system</a:t>
          </a:r>
          <a:endParaRPr lang="en-US" dirty="0"/>
        </a:p>
      </dgm:t>
    </dgm:pt>
    <dgm:pt modelId="{47F1C3FF-7DD5-4C07-9096-91DFB9EC89EE}" type="parTrans" cxnId="{AC0B4794-E003-4DF9-9DB2-EDC26384C5B1}">
      <dgm:prSet/>
      <dgm:spPr/>
      <dgm:t>
        <a:bodyPr/>
        <a:lstStyle/>
        <a:p>
          <a:endParaRPr lang="en-US"/>
        </a:p>
      </dgm:t>
    </dgm:pt>
    <dgm:pt modelId="{09C759BB-D060-43E5-A70B-6E4750D83673}" type="sibTrans" cxnId="{AC0B4794-E003-4DF9-9DB2-EDC26384C5B1}">
      <dgm:prSet/>
      <dgm:spPr/>
      <dgm:t>
        <a:bodyPr/>
        <a:lstStyle/>
        <a:p>
          <a:endParaRPr lang="en-US"/>
        </a:p>
      </dgm:t>
    </dgm:pt>
    <dgm:pt modelId="{EFE004E3-53C6-4563-8510-9BE8E4663DB2}" type="pres">
      <dgm:prSet presAssocID="{E83E3CE6-CEAD-4A40-8759-4F157D83542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E81735-8562-4E6C-B3C7-2B43A9437777}" type="pres">
      <dgm:prSet presAssocID="{28E59E93-526D-4D28-8FD5-593AA5AB5B5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340F1A-4463-4D66-BC5C-DE3F454D05C1}" type="pres">
      <dgm:prSet presAssocID="{E427E49C-F086-47AB-A32F-C44F5E1AE155}" presName="spacer" presStyleCnt="0"/>
      <dgm:spPr/>
    </dgm:pt>
    <dgm:pt modelId="{74950F06-A5FF-4323-946F-65EB293D6918}" type="pres">
      <dgm:prSet presAssocID="{DF2C1855-D14C-4C5B-AD16-16BC7BA4C4A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C70DAB-ECA4-4A81-AE7B-614F82035C0D}" type="pres">
      <dgm:prSet presAssocID="{6FC103F9-48F0-436D-87F4-CB75C74228A0}" presName="spacer" presStyleCnt="0"/>
      <dgm:spPr/>
    </dgm:pt>
    <dgm:pt modelId="{8CA05254-C313-4FED-8605-476491E65555}" type="pres">
      <dgm:prSet presAssocID="{C3A9FDE5-FE1B-4B87-8C3E-E269F29864D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6BC44D-23D7-4133-86A9-7064E15BD1FF}" type="presOf" srcId="{E83E3CE6-CEAD-4A40-8759-4F157D835427}" destId="{EFE004E3-53C6-4563-8510-9BE8E4663DB2}" srcOrd="0" destOrd="0" presId="urn:microsoft.com/office/officeart/2005/8/layout/vList2"/>
    <dgm:cxn modelId="{C20A38C3-9225-4995-9F35-40F4627B0116}" srcId="{E83E3CE6-CEAD-4A40-8759-4F157D835427}" destId="{28E59E93-526D-4D28-8FD5-593AA5AB5B52}" srcOrd="0" destOrd="0" parTransId="{AE22535A-CB5E-4D92-B43A-6272F7E328D1}" sibTransId="{E427E49C-F086-47AB-A32F-C44F5E1AE155}"/>
    <dgm:cxn modelId="{59E78A6E-B8BC-4A0D-A9B2-BC65F4F06015}" type="presOf" srcId="{C3A9FDE5-FE1B-4B87-8C3E-E269F29864DF}" destId="{8CA05254-C313-4FED-8605-476491E65555}" srcOrd="0" destOrd="0" presId="urn:microsoft.com/office/officeart/2005/8/layout/vList2"/>
    <dgm:cxn modelId="{5D188739-3FB3-4F7A-9042-791C5573B414}" type="presOf" srcId="{28E59E93-526D-4D28-8FD5-593AA5AB5B52}" destId="{B0E81735-8562-4E6C-B3C7-2B43A9437777}" srcOrd="0" destOrd="0" presId="urn:microsoft.com/office/officeart/2005/8/layout/vList2"/>
    <dgm:cxn modelId="{60A7A936-2D55-4BDB-A2BC-174C4A0E6799}" type="presOf" srcId="{DF2C1855-D14C-4C5B-AD16-16BC7BA4C4A3}" destId="{74950F06-A5FF-4323-946F-65EB293D6918}" srcOrd="0" destOrd="0" presId="urn:microsoft.com/office/officeart/2005/8/layout/vList2"/>
    <dgm:cxn modelId="{9E152D69-948B-4F0D-AB46-5FD3FCA4FE09}" srcId="{E83E3CE6-CEAD-4A40-8759-4F157D835427}" destId="{DF2C1855-D14C-4C5B-AD16-16BC7BA4C4A3}" srcOrd="1" destOrd="0" parTransId="{028C9887-3257-4FC1-977D-DEB311370308}" sibTransId="{6FC103F9-48F0-436D-87F4-CB75C74228A0}"/>
    <dgm:cxn modelId="{AC0B4794-E003-4DF9-9DB2-EDC26384C5B1}" srcId="{E83E3CE6-CEAD-4A40-8759-4F157D835427}" destId="{C3A9FDE5-FE1B-4B87-8C3E-E269F29864DF}" srcOrd="2" destOrd="0" parTransId="{47F1C3FF-7DD5-4C07-9096-91DFB9EC89EE}" sibTransId="{09C759BB-D060-43E5-A70B-6E4750D83673}"/>
    <dgm:cxn modelId="{4042F63A-7A5D-4921-88F2-32A64870F1CF}" type="presParOf" srcId="{EFE004E3-53C6-4563-8510-9BE8E4663DB2}" destId="{B0E81735-8562-4E6C-B3C7-2B43A9437777}" srcOrd="0" destOrd="0" presId="urn:microsoft.com/office/officeart/2005/8/layout/vList2"/>
    <dgm:cxn modelId="{E6AF1B86-51E5-4AB9-A291-AB3B6885AD97}" type="presParOf" srcId="{EFE004E3-53C6-4563-8510-9BE8E4663DB2}" destId="{35340F1A-4463-4D66-BC5C-DE3F454D05C1}" srcOrd="1" destOrd="0" presId="urn:microsoft.com/office/officeart/2005/8/layout/vList2"/>
    <dgm:cxn modelId="{A6069700-A605-4958-80DC-1E7CB16FA1AC}" type="presParOf" srcId="{EFE004E3-53C6-4563-8510-9BE8E4663DB2}" destId="{74950F06-A5FF-4323-946F-65EB293D6918}" srcOrd="2" destOrd="0" presId="urn:microsoft.com/office/officeart/2005/8/layout/vList2"/>
    <dgm:cxn modelId="{81E338B4-6B57-4B73-AC3C-498C80F7A5FF}" type="presParOf" srcId="{EFE004E3-53C6-4563-8510-9BE8E4663DB2}" destId="{3AC70DAB-ECA4-4A81-AE7B-614F82035C0D}" srcOrd="3" destOrd="0" presId="urn:microsoft.com/office/officeart/2005/8/layout/vList2"/>
    <dgm:cxn modelId="{8A1CBA59-DA3F-4BF4-AE0D-34B3FE80FBF3}" type="presParOf" srcId="{EFE004E3-53C6-4563-8510-9BE8E4663DB2}" destId="{8CA05254-C313-4FED-8605-476491E6555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A62293-ADDC-420B-90CC-22BE66182755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D04767-DAA8-40E3-93A4-F840624566D5}">
      <dgm:prSet phldrT="[Text]"/>
      <dgm:spPr/>
      <dgm:t>
        <a:bodyPr/>
        <a:lstStyle/>
        <a:p>
          <a:r>
            <a:rPr lang="en-US" dirty="0" smtClean="0"/>
            <a:t>Institutional Assessment</a:t>
          </a:r>
          <a:endParaRPr lang="en-US" dirty="0"/>
        </a:p>
      </dgm:t>
    </dgm:pt>
    <dgm:pt modelId="{26E46439-7055-407D-932F-99EFDF1B5923}" type="parTrans" cxnId="{2713BF68-A04A-4C9A-8968-4EB4A3D69939}">
      <dgm:prSet/>
      <dgm:spPr/>
      <dgm:t>
        <a:bodyPr/>
        <a:lstStyle/>
        <a:p>
          <a:endParaRPr lang="en-US"/>
        </a:p>
      </dgm:t>
    </dgm:pt>
    <dgm:pt modelId="{A18DDCBA-4627-4351-B021-1F7F12629F41}" type="sibTrans" cxnId="{2713BF68-A04A-4C9A-8968-4EB4A3D69939}">
      <dgm:prSet/>
      <dgm:spPr/>
      <dgm:t>
        <a:bodyPr/>
        <a:lstStyle/>
        <a:p>
          <a:endParaRPr lang="en-US"/>
        </a:p>
      </dgm:t>
    </dgm:pt>
    <dgm:pt modelId="{AF1FBAAE-E67D-474D-AC80-2E24E6B89AB2}">
      <dgm:prSet phldrT="[Text]"/>
      <dgm:spPr/>
      <dgm:t>
        <a:bodyPr/>
        <a:lstStyle/>
        <a:p>
          <a:r>
            <a:rPr lang="en-US" dirty="0" smtClean="0"/>
            <a:t>Faculty</a:t>
          </a:r>
          <a:endParaRPr lang="en-US" dirty="0"/>
        </a:p>
      </dgm:t>
    </dgm:pt>
    <dgm:pt modelId="{982B2AE1-5E20-41D3-9169-FBACDCB788DB}" type="parTrans" cxnId="{8F1DA8B7-E662-4A27-8362-A26724349883}">
      <dgm:prSet/>
      <dgm:spPr/>
      <dgm:t>
        <a:bodyPr/>
        <a:lstStyle/>
        <a:p>
          <a:endParaRPr lang="en-US"/>
        </a:p>
      </dgm:t>
    </dgm:pt>
    <dgm:pt modelId="{A2658E62-C389-42FB-A492-FCDDDC2978BD}" type="sibTrans" cxnId="{8F1DA8B7-E662-4A27-8362-A26724349883}">
      <dgm:prSet/>
      <dgm:spPr/>
      <dgm:t>
        <a:bodyPr/>
        <a:lstStyle/>
        <a:p>
          <a:endParaRPr lang="en-US"/>
        </a:p>
      </dgm:t>
    </dgm:pt>
    <dgm:pt modelId="{77F80A94-3654-40D9-BE65-13B4EC000859}">
      <dgm:prSet phldrT="[Text]"/>
      <dgm:spPr/>
      <dgm:t>
        <a:bodyPr/>
        <a:lstStyle/>
        <a:p>
          <a:r>
            <a:rPr lang="en-US" dirty="0" smtClean="0"/>
            <a:t>UF Institutional Assessment</a:t>
          </a:r>
          <a:endParaRPr lang="en-US" dirty="0"/>
        </a:p>
      </dgm:t>
    </dgm:pt>
    <dgm:pt modelId="{229495EF-4230-43A4-90DD-7EA0DC14A49A}" type="parTrans" cxnId="{B1695B32-F7EC-490D-BB29-79829F171FBA}">
      <dgm:prSet/>
      <dgm:spPr/>
      <dgm:t>
        <a:bodyPr/>
        <a:lstStyle/>
        <a:p>
          <a:endParaRPr lang="en-US"/>
        </a:p>
      </dgm:t>
    </dgm:pt>
    <dgm:pt modelId="{C6D1D08D-86C9-4603-A398-32A3FD3E4103}" type="sibTrans" cxnId="{B1695B32-F7EC-490D-BB29-79829F171FBA}">
      <dgm:prSet/>
      <dgm:spPr/>
      <dgm:t>
        <a:bodyPr/>
        <a:lstStyle/>
        <a:p>
          <a:endParaRPr lang="en-US"/>
        </a:p>
      </dgm:t>
    </dgm:pt>
    <dgm:pt modelId="{4A64C280-2D6C-4762-9414-82B4AE0946AA}">
      <dgm:prSet phldrT="[Text]"/>
      <dgm:spPr/>
      <dgm:t>
        <a:bodyPr/>
        <a:lstStyle/>
        <a:p>
          <a:r>
            <a:rPr lang="en-US" dirty="0" smtClean="0"/>
            <a:t>SACSCOC Coordinators</a:t>
          </a:r>
          <a:endParaRPr lang="en-US" dirty="0"/>
        </a:p>
      </dgm:t>
    </dgm:pt>
    <dgm:pt modelId="{BA339D86-6111-4965-AD43-E36FEFCF6DF1}" type="parTrans" cxnId="{60C285AE-CD88-4AE7-97D2-32B2B7315109}">
      <dgm:prSet/>
      <dgm:spPr/>
      <dgm:t>
        <a:bodyPr/>
        <a:lstStyle/>
        <a:p>
          <a:endParaRPr lang="en-US"/>
        </a:p>
      </dgm:t>
    </dgm:pt>
    <dgm:pt modelId="{2194C5C6-5557-4231-B205-619E90EECFDE}" type="sibTrans" cxnId="{60C285AE-CD88-4AE7-97D2-32B2B7315109}">
      <dgm:prSet/>
      <dgm:spPr/>
      <dgm:t>
        <a:bodyPr/>
        <a:lstStyle/>
        <a:p>
          <a:endParaRPr lang="en-US"/>
        </a:p>
      </dgm:t>
    </dgm:pt>
    <dgm:pt modelId="{1442BC52-CDF0-4F16-AB97-647DA13C65D4}">
      <dgm:prSet phldrT="[Text]"/>
      <dgm:spPr/>
      <dgm:t>
        <a:bodyPr/>
        <a:lstStyle/>
        <a:p>
          <a:r>
            <a:rPr lang="en-US" dirty="0" smtClean="0"/>
            <a:t>Faculty</a:t>
          </a:r>
          <a:endParaRPr lang="en-US" dirty="0"/>
        </a:p>
      </dgm:t>
    </dgm:pt>
    <dgm:pt modelId="{9E9D8C5E-3FB7-4967-81D5-C33173B86EC5}" type="parTrans" cxnId="{37846624-2176-493C-9D28-E81971C98C2C}">
      <dgm:prSet/>
      <dgm:spPr/>
      <dgm:t>
        <a:bodyPr/>
        <a:lstStyle/>
        <a:p>
          <a:endParaRPr lang="en-US"/>
        </a:p>
      </dgm:t>
    </dgm:pt>
    <dgm:pt modelId="{E735337A-3E58-4881-BE5D-347D934F3C8D}" type="sibTrans" cxnId="{37846624-2176-493C-9D28-E81971C98C2C}">
      <dgm:prSet/>
      <dgm:spPr/>
      <dgm:t>
        <a:bodyPr/>
        <a:lstStyle/>
        <a:p>
          <a:endParaRPr lang="en-US"/>
        </a:p>
      </dgm:t>
    </dgm:pt>
    <dgm:pt modelId="{9C7FB17C-DAAD-4BFE-99A3-6B45105C9729}" type="pres">
      <dgm:prSet presAssocID="{E9A62293-ADDC-420B-90CC-22BE661827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05F92F-4DE4-46BC-9BAC-D98F63315AF6}" type="pres">
      <dgm:prSet presAssocID="{DDD04767-DAA8-40E3-93A4-F840624566D5}" presName="vertFlow" presStyleCnt="0"/>
      <dgm:spPr/>
    </dgm:pt>
    <dgm:pt modelId="{CDE81A77-BD7A-4F55-B07E-56B060B49CBA}" type="pres">
      <dgm:prSet presAssocID="{DDD04767-DAA8-40E3-93A4-F840624566D5}" presName="header" presStyleLbl="node1" presStyleIdx="0" presStyleCnt="2"/>
      <dgm:spPr/>
      <dgm:t>
        <a:bodyPr/>
        <a:lstStyle/>
        <a:p>
          <a:endParaRPr lang="en-US"/>
        </a:p>
      </dgm:t>
    </dgm:pt>
    <dgm:pt modelId="{EA4670A6-0133-4678-9159-90FFE2DFFDBE}" type="pres">
      <dgm:prSet presAssocID="{982B2AE1-5E20-41D3-9169-FBACDCB788DB}" presName="parTrans" presStyleLbl="sibTrans2D1" presStyleIdx="0" presStyleCnt="3"/>
      <dgm:spPr/>
      <dgm:t>
        <a:bodyPr/>
        <a:lstStyle/>
        <a:p>
          <a:endParaRPr lang="en-US"/>
        </a:p>
      </dgm:t>
    </dgm:pt>
    <dgm:pt modelId="{AA2FEF65-1F75-4854-BA30-A7728E374077}" type="pres">
      <dgm:prSet presAssocID="{AF1FBAAE-E67D-474D-AC80-2E24E6B89AB2}" presName="child" presStyleLbl="alignAccFollow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3640E3-06CC-4E60-AD5B-3C44D029D14F}" type="pres">
      <dgm:prSet presAssocID="{DDD04767-DAA8-40E3-93A4-F840624566D5}" presName="hSp" presStyleCnt="0"/>
      <dgm:spPr/>
    </dgm:pt>
    <dgm:pt modelId="{CA081A63-7E49-4A3E-BA59-7317CF10D381}" type="pres">
      <dgm:prSet presAssocID="{77F80A94-3654-40D9-BE65-13B4EC000859}" presName="vertFlow" presStyleCnt="0"/>
      <dgm:spPr/>
    </dgm:pt>
    <dgm:pt modelId="{97DE1B1F-262C-4E20-A95F-255C388B2CB6}" type="pres">
      <dgm:prSet presAssocID="{77F80A94-3654-40D9-BE65-13B4EC000859}" presName="header" presStyleLbl="node1" presStyleIdx="1" presStyleCnt="2"/>
      <dgm:spPr/>
      <dgm:t>
        <a:bodyPr/>
        <a:lstStyle/>
        <a:p>
          <a:endParaRPr lang="en-US"/>
        </a:p>
      </dgm:t>
    </dgm:pt>
    <dgm:pt modelId="{F6F68AA4-6E11-4400-9D4B-35A87260EF2A}" type="pres">
      <dgm:prSet presAssocID="{BA339D86-6111-4965-AD43-E36FEFCF6DF1}" presName="parTrans" presStyleLbl="sibTrans2D1" presStyleIdx="1" presStyleCnt="3"/>
      <dgm:spPr/>
      <dgm:t>
        <a:bodyPr/>
        <a:lstStyle/>
        <a:p>
          <a:endParaRPr lang="en-US"/>
        </a:p>
      </dgm:t>
    </dgm:pt>
    <dgm:pt modelId="{0ABCB4DC-220C-49F3-A9DC-66CCDA6C54DE}" type="pres">
      <dgm:prSet presAssocID="{4A64C280-2D6C-4762-9414-82B4AE0946AA}" presName="child" presStyleLbl="alignAccFollow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1B8239-8039-49A7-9D8F-765281002EEF}" type="pres">
      <dgm:prSet presAssocID="{2194C5C6-5557-4231-B205-619E90EECFDE}" presName="sibTrans" presStyleLbl="sibTrans2D1" presStyleIdx="2" presStyleCnt="3"/>
      <dgm:spPr/>
      <dgm:t>
        <a:bodyPr/>
        <a:lstStyle/>
        <a:p>
          <a:endParaRPr lang="en-US"/>
        </a:p>
      </dgm:t>
    </dgm:pt>
    <dgm:pt modelId="{CF7970A8-3EC2-4EB4-B3E7-14B9923845F9}" type="pres">
      <dgm:prSet presAssocID="{1442BC52-CDF0-4F16-AB97-647DA13C65D4}" presName="child" presStyleLbl="alignAccFollow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0FBA37-5D47-41C0-BA2E-E04AE90C40FC}" type="presOf" srcId="{DDD04767-DAA8-40E3-93A4-F840624566D5}" destId="{CDE81A77-BD7A-4F55-B07E-56B060B49CBA}" srcOrd="0" destOrd="0" presId="urn:microsoft.com/office/officeart/2005/8/layout/lProcess1"/>
    <dgm:cxn modelId="{60C285AE-CD88-4AE7-97D2-32B2B7315109}" srcId="{77F80A94-3654-40D9-BE65-13B4EC000859}" destId="{4A64C280-2D6C-4762-9414-82B4AE0946AA}" srcOrd="0" destOrd="0" parTransId="{BA339D86-6111-4965-AD43-E36FEFCF6DF1}" sibTransId="{2194C5C6-5557-4231-B205-619E90EECFDE}"/>
    <dgm:cxn modelId="{2713BF68-A04A-4C9A-8968-4EB4A3D69939}" srcId="{E9A62293-ADDC-420B-90CC-22BE66182755}" destId="{DDD04767-DAA8-40E3-93A4-F840624566D5}" srcOrd="0" destOrd="0" parTransId="{26E46439-7055-407D-932F-99EFDF1B5923}" sibTransId="{A18DDCBA-4627-4351-B021-1F7F12629F41}"/>
    <dgm:cxn modelId="{37846624-2176-493C-9D28-E81971C98C2C}" srcId="{77F80A94-3654-40D9-BE65-13B4EC000859}" destId="{1442BC52-CDF0-4F16-AB97-647DA13C65D4}" srcOrd="1" destOrd="0" parTransId="{9E9D8C5E-3FB7-4967-81D5-C33173B86EC5}" sibTransId="{E735337A-3E58-4881-BE5D-347D934F3C8D}"/>
    <dgm:cxn modelId="{3DCF955E-1970-43F1-A00A-5343905B7F76}" type="presOf" srcId="{1442BC52-CDF0-4F16-AB97-647DA13C65D4}" destId="{CF7970A8-3EC2-4EB4-B3E7-14B9923845F9}" srcOrd="0" destOrd="0" presId="urn:microsoft.com/office/officeart/2005/8/layout/lProcess1"/>
    <dgm:cxn modelId="{5A962175-5969-42B1-B82E-7A37068FFCAD}" type="presOf" srcId="{77F80A94-3654-40D9-BE65-13B4EC000859}" destId="{97DE1B1F-262C-4E20-A95F-255C388B2CB6}" srcOrd="0" destOrd="0" presId="urn:microsoft.com/office/officeart/2005/8/layout/lProcess1"/>
    <dgm:cxn modelId="{8F1DA8B7-E662-4A27-8362-A26724349883}" srcId="{DDD04767-DAA8-40E3-93A4-F840624566D5}" destId="{AF1FBAAE-E67D-474D-AC80-2E24E6B89AB2}" srcOrd="0" destOrd="0" parTransId="{982B2AE1-5E20-41D3-9169-FBACDCB788DB}" sibTransId="{A2658E62-C389-42FB-A492-FCDDDC2978BD}"/>
    <dgm:cxn modelId="{50E436A3-2AD3-42BD-A4F8-435892200774}" type="presOf" srcId="{AF1FBAAE-E67D-474D-AC80-2E24E6B89AB2}" destId="{AA2FEF65-1F75-4854-BA30-A7728E374077}" srcOrd="0" destOrd="0" presId="urn:microsoft.com/office/officeart/2005/8/layout/lProcess1"/>
    <dgm:cxn modelId="{DA93A432-97FA-48A0-ADAE-E8CF965A171D}" type="presOf" srcId="{BA339D86-6111-4965-AD43-E36FEFCF6DF1}" destId="{F6F68AA4-6E11-4400-9D4B-35A87260EF2A}" srcOrd="0" destOrd="0" presId="urn:microsoft.com/office/officeart/2005/8/layout/lProcess1"/>
    <dgm:cxn modelId="{ED0247FD-E5B6-4D3A-97F6-4DA140494DBD}" type="presOf" srcId="{4A64C280-2D6C-4762-9414-82B4AE0946AA}" destId="{0ABCB4DC-220C-49F3-A9DC-66CCDA6C54DE}" srcOrd="0" destOrd="0" presId="urn:microsoft.com/office/officeart/2005/8/layout/lProcess1"/>
    <dgm:cxn modelId="{B1695B32-F7EC-490D-BB29-79829F171FBA}" srcId="{E9A62293-ADDC-420B-90CC-22BE66182755}" destId="{77F80A94-3654-40D9-BE65-13B4EC000859}" srcOrd="1" destOrd="0" parTransId="{229495EF-4230-43A4-90DD-7EA0DC14A49A}" sibTransId="{C6D1D08D-86C9-4603-A398-32A3FD3E4103}"/>
    <dgm:cxn modelId="{7C70166B-48B1-44D7-8758-3D35353A765D}" type="presOf" srcId="{E9A62293-ADDC-420B-90CC-22BE66182755}" destId="{9C7FB17C-DAAD-4BFE-99A3-6B45105C9729}" srcOrd="0" destOrd="0" presId="urn:microsoft.com/office/officeart/2005/8/layout/lProcess1"/>
    <dgm:cxn modelId="{E6E8CA94-C74D-47C0-B26F-23D883E7D64A}" type="presOf" srcId="{2194C5C6-5557-4231-B205-619E90EECFDE}" destId="{CF1B8239-8039-49A7-9D8F-765281002EEF}" srcOrd="0" destOrd="0" presId="urn:microsoft.com/office/officeart/2005/8/layout/lProcess1"/>
    <dgm:cxn modelId="{29A0057E-F21F-4C6A-AD01-1F18C18F39EB}" type="presOf" srcId="{982B2AE1-5E20-41D3-9169-FBACDCB788DB}" destId="{EA4670A6-0133-4678-9159-90FFE2DFFDBE}" srcOrd="0" destOrd="0" presId="urn:microsoft.com/office/officeart/2005/8/layout/lProcess1"/>
    <dgm:cxn modelId="{042147B9-BCE9-40F3-828C-692401D8C1D2}" type="presParOf" srcId="{9C7FB17C-DAAD-4BFE-99A3-6B45105C9729}" destId="{0005F92F-4DE4-46BC-9BAC-D98F63315AF6}" srcOrd="0" destOrd="0" presId="urn:microsoft.com/office/officeart/2005/8/layout/lProcess1"/>
    <dgm:cxn modelId="{E64D843C-EB2A-403D-A2E3-F187B884CD78}" type="presParOf" srcId="{0005F92F-4DE4-46BC-9BAC-D98F63315AF6}" destId="{CDE81A77-BD7A-4F55-B07E-56B060B49CBA}" srcOrd="0" destOrd="0" presId="urn:microsoft.com/office/officeart/2005/8/layout/lProcess1"/>
    <dgm:cxn modelId="{767C21CF-6C42-4B1A-A6C1-C1ECC1131590}" type="presParOf" srcId="{0005F92F-4DE4-46BC-9BAC-D98F63315AF6}" destId="{EA4670A6-0133-4678-9159-90FFE2DFFDBE}" srcOrd="1" destOrd="0" presId="urn:microsoft.com/office/officeart/2005/8/layout/lProcess1"/>
    <dgm:cxn modelId="{989226A8-ED21-4D20-91F5-11965C58B3D9}" type="presParOf" srcId="{0005F92F-4DE4-46BC-9BAC-D98F63315AF6}" destId="{AA2FEF65-1F75-4854-BA30-A7728E374077}" srcOrd="2" destOrd="0" presId="urn:microsoft.com/office/officeart/2005/8/layout/lProcess1"/>
    <dgm:cxn modelId="{6FD5E7DF-F147-4118-8496-9C76B83B87F9}" type="presParOf" srcId="{9C7FB17C-DAAD-4BFE-99A3-6B45105C9729}" destId="{DC3640E3-06CC-4E60-AD5B-3C44D029D14F}" srcOrd="1" destOrd="0" presId="urn:microsoft.com/office/officeart/2005/8/layout/lProcess1"/>
    <dgm:cxn modelId="{06BEE56B-1D17-4804-B91C-721224A37FEC}" type="presParOf" srcId="{9C7FB17C-DAAD-4BFE-99A3-6B45105C9729}" destId="{CA081A63-7E49-4A3E-BA59-7317CF10D381}" srcOrd="2" destOrd="0" presId="urn:microsoft.com/office/officeart/2005/8/layout/lProcess1"/>
    <dgm:cxn modelId="{0A0EE1C7-7A7B-4861-BE10-1F898D799C4D}" type="presParOf" srcId="{CA081A63-7E49-4A3E-BA59-7317CF10D381}" destId="{97DE1B1F-262C-4E20-A95F-255C388B2CB6}" srcOrd="0" destOrd="0" presId="urn:microsoft.com/office/officeart/2005/8/layout/lProcess1"/>
    <dgm:cxn modelId="{A09D6616-1A5D-4FC7-B629-A6B5F59CC940}" type="presParOf" srcId="{CA081A63-7E49-4A3E-BA59-7317CF10D381}" destId="{F6F68AA4-6E11-4400-9D4B-35A87260EF2A}" srcOrd="1" destOrd="0" presId="urn:microsoft.com/office/officeart/2005/8/layout/lProcess1"/>
    <dgm:cxn modelId="{EEEA18CF-08DC-464A-8628-3B3CBAE4E4FF}" type="presParOf" srcId="{CA081A63-7E49-4A3E-BA59-7317CF10D381}" destId="{0ABCB4DC-220C-49F3-A9DC-66CCDA6C54DE}" srcOrd="2" destOrd="0" presId="urn:microsoft.com/office/officeart/2005/8/layout/lProcess1"/>
    <dgm:cxn modelId="{2B89AF4B-FA5B-4674-A3A4-399528979E90}" type="presParOf" srcId="{CA081A63-7E49-4A3E-BA59-7317CF10D381}" destId="{CF1B8239-8039-49A7-9D8F-765281002EEF}" srcOrd="3" destOrd="0" presId="urn:microsoft.com/office/officeart/2005/8/layout/lProcess1"/>
    <dgm:cxn modelId="{C69977CA-D897-4CC0-90D0-B3B4E8A891EE}" type="presParOf" srcId="{CA081A63-7E49-4A3E-BA59-7317CF10D381}" destId="{CF7970A8-3EC2-4EB4-B3E7-14B9923845F9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61971-5225-4980-9DE6-4DE4DF89568C}">
      <dsp:nvSpPr>
        <dsp:cNvPr id="0" name=""/>
        <dsp:cNvSpPr/>
      </dsp:nvSpPr>
      <dsp:spPr>
        <a:xfrm>
          <a:off x="0" y="76200"/>
          <a:ext cx="7848600" cy="49139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Academic Assessment Planning and Reporting </a:t>
          </a:r>
          <a:endParaRPr lang="en-US" sz="2100" kern="1200"/>
        </a:p>
      </dsp:txBody>
      <dsp:txXfrm>
        <a:off x="23988" y="100188"/>
        <a:ext cx="7800624" cy="443423"/>
      </dsp:txXfrm>
    </dsp:sp>
    <dsp:sp modelId="{D31BFD37-8CD3-4240-B287-3D9333656CD2}">
      <dsp:nvSpPr>
        <dsp:cNvPr id="0" name=""/>
        <dsp:cNvSpPr/>
      </dsp:nvSpPr>
      <dsp:spPr>
        <a:xfrm>
          <a:off x="0" y="637581"/>
          <a:ext cx="7848600" cy="49139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Institutional Effectiveness (IE) Documentation Reporting For 2014-15</a:t>
          </a:r>
          <a:endParaRPr lang="en-US" sz="2100" kern="1200"/>
        </a:p>
      </dsp:txBody>
      <dsp:txXfrm>
        <a:off x="23988" y="661569"/>
        <a:ext cx="7800624" cy="443423"/>
      </dsp:txXfrm>
    </dsp:sp>
    <dsp:sp modelId="{DF1C9820-6E91-438B-9260-0B4726E17412}">
      <dsp:nvSpPr>
        <dsp:cNvPr id="0" name=""/>
        <dsp:cNvSpPr/>
      </dsp:nvSpPr>
      <dsp:spPr>
        <a:xfrm>
          <a:off x="0" y="1189461"/>
          <a:ext cx="7848600" cy="49139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Updated Resources</a:t>
          </a:r>
          <a:endParaRPr lang="en-US" sz="2100" kern="1200"/>
        </a:p>
      </dsp:txBody>
      <dsp:txXfrm>
        <a:off x="23988" y="1213449"/>
        <a:ext cx="7800624" cy="443423"/>
      </dsp:txXfrm>
    </dsp:sp>
    <dsp:sp modelId="{01EEDF1F-7E3B-49F9-8757-2FED29C27D47}">
      <dsp:nvSpPr>
        <dsp:cNvPr id="0" name=""/>
        <dsp:cNvSpPr/>
      </dsp:nvSpPr>
      <dsp:spPr>
        <a:xfrm>
          <a:off x="0" y="1741341"/>
          <a:ext cx="7848600" cy="49139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Calendar and Annual Process </a:t>
          </a:r>
          <a:endParaRPr lang="en-US" sz="2100" kern="1200"/>
        </a:p>
      </dsp:txBody>
      <dsp:txXfrm>
        <a:off x="23988" y="1765329"/>
        <a:ext cx="7800624" cy="443423"/>
      </dsp:txXfrm>
    </dsp:sp>
    <dsp:sp modelId="{1F65819B-290D-4B5F-8D30-8A78DCCC25C2}">
      <dsp:nvSpPr>
        <dsp:cNvPr id="0" name=""/>
        <dsp:cNvSpPr/>
      </dsp:nvSpPr>
      <dsp:spPr>
        <a:xfrm>
          <a:off x="0" y="2293221"/>
          <a:ext cx="7848600" cy="49139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Coordinators Survey Findings</a:t>
          </a:r>
          <a:endParaRPr lang="en-US" sz="2100" kern="1200"/>
        </a:p>
      </dsp:txBody>
      <dsp:txXfrm>
        <a:off x="23988" y="2317209"/>
        <a:ext cx="7800624" cy="443423"/>
      </dsp:txXfrm>
    </dsp:sp>
    <dsp:sp modelId="{31ED69D6-0BC2-414C-873A-A833CEE2A321}">
      <dsp:nvSpPr>
        <dsp:cNvPr id="0" name=""/>
        <dsp:cNvSpPr/>
      </dsp:nvSpPr>
      <dsp:spPr>
        <a:xfrm>
          <a:off x="0" y="2845101"/>
          <a:ext cx="7848600" cy="49139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Advisory Group</a:t>
          </a:r>
          <a:endParaRPr lang="en-US" sz="2100" kern="1200"/>
        </a:p>
      </dsp:txBody>
      <dsp:txXfrm>
        <a:off x="23988" y="2869089"/>
        <a:ext cx="7800624" cy="443423"/>
      </dsp:txXfrm>
    </dsp:sp>
    <dsp:sp modelId="{5F6D1804-DE5E-41C7-900A-59C56458BE1D}">
      <dsp:nvSpPr>
        <dsp:cNvPr id="0" name=""/>
        <dsp:cNvSpPr/>
      </dsp:nvSpPr>
      <dsp:spPr>
        <a:xfrm>
          <a:off x="0" y="3396981"/>
          <a:ext cx="7848600" cy="49139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Other</a:t>
          </a:r>
          <a:endParaRPr lang="en-US" sz="2100" kern="1200"/>
        </a:p>
      </dsp:txBody>
      <dsp:txXfrm>
        <a:off x="23988" y="3420969"/>
        <a:ext cx="7800624" cy="443423"/>
      </dsp:txXfrm>
    </dsp:sp>
    <dsp:sp modelId="{78D5BBD8-59B0-4C7B-AD57-443BB875C560}">
      <dsp:nvSpPr>
        <dsp:cNvPr id="0" name=""/>
        <dsp:cNvSpPr/>
      </dsp:nvSpPr>
      <dsp:spPr>
        <a:xfrm>
          <a:off x="0" y="3948861"/>
          <a:ext cx="7848600" cy="49139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Questions and Discussion</a:t>
          </a:r>
          <a:endParaRPr lang="en-US" sz="2100" kern="1200"/>
        </a:p>
      </dsp:txBody>
      <dsp:txXfrm>
        <a:off x="23988" y="3972849"/>
        <a:ext cx="7800624" cy="4434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81735-8562-4E6C-B3C7-2B43A9437777}">
      <dsp:nvSpPr>
        <dsp:cNvPr id="0" name=""/>
        <dsp:cNvSpPr/>
      </dsp:nvSpPr>
      <dsp:spPr>
        <a:xfrm>
          <a:off x="0" y="683460"/>
          <a:ext cx="7696200" cy="12355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All 2014-15 IE Documentation Reports are in the Planning module of Compliance Assist</a:t>
          </a:r>
          <a:endParaRPr lang="en-US" sz="3200" kern="1200" dirty="0"/>
        </a:p>
      </dsp:txBody>
      <dsp:txXfrm>
        <a:off x="60313" y="743773"/>
        <a:ext cx="7575574" cy="1114894"/>
      </dsp:txXfrm>
    </dsp:sp>
    <dsp:sp modelId="{74950F06-A5FF-4323-946F-65EB293D6918}">
      <dsp:nvSpPr>
        <dsp:cNvPr id="0" name=""/>
        <dsp:cNvSpPr/>
      </dsp:nvSpPr>
      <dsp:spPr>
        <a:xfrm>
          <a:off x="0" y="2011140"/>
          <a:ext cx="7696200" cy="12355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2013-14 reports have been rolled over to 2014-15 in the system</a:t>
          </a:r>
          <a:endParaRPr lang="en-US" sz="3200" kern="1200"/>
        </a:p>
      </dsp:txBody>
      <dsp:txXfrm>
        <a:off x="60313" y="2071453"/>
        <a:ext cx="7575574" cy="1114894"/>
      </dsp:txXfrm>
    </dsp:sp>
    <dsp:sp modelId="{8CA05254-C313-4FED-8605-476491E65555}">
      <dsp:nvSpPr>
        <dsp:cNvPr id="0" name=""/>
        <dsp:cNvSpPr/>
      </dsp:nvSpPr>
      <dsp:spPr>
        <a:xfrm>
          <a:off x="0" y="3338820"/>
          <a:ext cx="7696200" cy="12355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Data for goals will be entered into the system</a:t>
          </a:r>
          <a:endParaRPr lang="en-US" sz="3200" kern="1200" dirty="0"/>
        </a:p>
      </dsp:txBody>
      <dsp:txXfrm>
        <a:off x="60313" y="3399133"/>
        <a:ext cx="7575574" cy="11148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E81A77-BD7A-4F55-B07E-56B060B49CBA}">
      <dsp:nvSpPr>
        <dsp:cNvPr id="0" name=""/>
        <dsp:cNvSpPr/>
      </dsp:nvSpPr>
      <dsp:spPr>
        <a:xfrm>
          <a:off x="2128" y="484602"/>
          <a:ext cx="3647777" cy="911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Institutional Assessment</a:t>
          </a:r>
          <a:endParaRPr lang="en-US" sz="2900" kern="1200" dirty="0"/>
        </a:p>
      </dsp:txBody>
      <dsp:txXfrm>
        <a:off x="28838" y="511312"/>
        <a:ext cx="3594357" cy="858524"/>
      </dsp:txXfrm>
    </dsp:sp>
    <dsp:sp modelId="{EA4670A6-0133-4678-9159-90FFE2DFFDBE}">
      <dsp:nvSpPr>
        <dsp:cNvPr id="0" name=""/>
        <dsp:cNvSpPr/>
      </dsp:nvSpPr>
      <dsp:spPr>
        <a:xfrm rot="5400000">
          <a:off x="1746221" y="1476342"/>
          <a:ext cx="159590" cy="15959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2FEF65-1F75-4854-BA30-A7728E374077}">
      <dsp:nvSpPr>
        <dsp:cNvPr id="0" name=""/>
        <dsp:cNvSpPr/>
      </dsp:nvSpPr>
      <dsp:spPr>
        <a:xfrm>
          <a:off x="2128" y="1715727"/>
          <a:ext cx="3647777" cy="91194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Faculty</a:t>
          </a:r>
          <a:endParaRPr lang="en-US" sz="2900" kern="1200" dirty="0"/>
        </a:p>
      </dsp:txBody>
      <dsp:txXfrm>
        <a:off x="28838" y="1742437"/>
        <a:ext cx="3594357" cy="858524"/>
      </dsp:txXfrm>
    </dsp:sp>
    <dsp:sp modelId="{97DE1B1F-262C-4E20-A95F-255C388B2CB6}">
      <dsp:nvSpPr>
        <dsp:cNvPr id="0" name=""/>
        <dsp:cNvSpPr/>
      </dsp:nvSpPr>
      <dsp:spPr>
        <a:xfrm>
          <a:off x="4160594" y="484602"/>
          <a:ext cx="3647777" cy="911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UF Institutional Assessment</a:t>
          </a:r>
          <a:endParaRPr lang="en-US" sz="2900" kern="1200" dirty="0"/>
        </a:p>
      </dsp:txBody>
      <dsp:txXfrm>
        <a:off x="4187304" y="511312"/>
        <a:ext cx="3594357" cy="858524"/>
      </dsp:txXfrm>
    </dsp:sp>
    <dsp:sp modelId="{F6F68AA4-6E11-4400-9D4B-35A87260EF2A}">
      <dsp:nvSpPr>
        <dsp:cNvPr id="0" name=""/>
        <dsp:cNvSpPr/>
      </dsp:nvSpPr>
      <dsp:spPr>
        <a:xfrm rot="5400000">
          <a:off x="5904687" y="1476342"/>
          <a:ext cx="159590" cy="15959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CB4DC-220C-49F3-A9DC-66CCDA6C54DE}">
      <dsp:nvSpPr>
        <dsp:cNvPr id="0" name=""/>
        <dsp:cNvSpPr/>
      </dsp:nvSpPr>
      <dsp:spPr>
        <a:xfrm>
          <a:off x="4160594" y="1715727"/>
          <a:ext cx="3647777" cy="91194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SACSCOC Coordinators</a:t>
          </a:r>
          <a:endParaRPr lang="en-US" sz="2900" kern="1200" dirty="0"/>
        </a:p>
      </dsp:txBody>
      <dsp:txXfrm>
        <a:off x="4187304" y="1742437"/>
        <a:ext cx="3594357" cy="858524"/>
      </dsp:txXfrm>
    </dsp:sp>
    <dsp:sp modelId="{CF1B8239-8039-49A7-9D8F-765281002EEF}">
      <dsp:nvSpPr>
        <dsp:cNvPr id="0" name=""/>
        <dsp:cNvSpPr/>
      </dsp:nvSpPr>
      <dsp:spPr>
        <a:xfrm rot="5400000">
          <a:off x="5904687" y="2707467"/>
          <a:ext cx="159590" cy="15959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7970A8-3EC2-4EB4-B3E7-14B9923845F9}">
      <dsp:nvSpPr>
        <dsp:cNvPr id="0" name=""/>
        <dsp:cNvSpPr/>
      </dsp:nvSpPr>
      <dsp:spPr>
        <a:xfrm>
          <a:off x="4160594" y="2946852"/>
          <a:ext cx="3647777" cy="91194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Faculty</a:t>
          </a:r>
          <a:endParaRPr lang="en-US" sz="2900" kern="1200" dirty="0"/>
        </a:p>
      </dsp:txBody>
      <dsp:txXfrm>
        <a:off x="4187304" y="2973562"/>
        <a:ext cx="3594357" cy="8585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87A86CC-D6D7-49E3-A1A7-B505C8405E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43309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A8FA7D-24BF-40B7-B54D-E7E2874E6B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6270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8FA7D-24BF-40B7-B54D-E7E2874E6B3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922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5EB547-F55B-4CC4-9E9A-5A14887A29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EAB301-EF23-4684-969A-963CDA9013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07D542-E6C6-45CA-8A37-63542ABE8E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782119-78DB-442D-BC9B-EF2A141B5D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4D03B6-F85A-4C0D-8C18-83FC65E986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C28F3B-2AB7-461E-A5CA-0EF4432E32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9CD1E5-09AC-4563-BA14-8751A8D9B2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EC89588-0A36-4B2F-96ED-51CC6B38BF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515D21-6D40-4E45-9A04-E47F1B8350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24C8F3-31A7-474A-8622-0839F36812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F26F9A-AC0D-4061-9587-5952EE1F46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AC1FD47C-D189-4F14-A560-C0542A44E1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assessment.aa.ufl.edu/calendar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ssessment.aa.ufl.edu/planning-resources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57200"/>
            <a:ext cx="6858000" cy="12192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200" dirty="0" smtClean="0">
                <a:solidFill>
                  <a:srgbClr val="000099"/>
                </a:solidFill>
              </a:rPr>
              <a:t>SACS Coordinators Meeting</a:t>
            </a:r>
            <a:br>
              <a:rPr lang="en-US" sz="3200" dirty="0" smtClean="0">
                <a:solidFill>
                  <a:srgbClr val="000099"/>
                </a:solidFill>
              </a:rPr>
            </a:br>
            <a:r>
              <a:rPr lang="en-US" sz="3200" dirty="0" smtClean="0">
                <a:solidFill>
                  <a:srgbClr val="000099"/>
                </a:solidFill>
              </a:rPr>
              <a:t>Academic Units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905000"/>
            <a:ext cx="6629400" cy="3733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b="1" dirty="0" smtClean="0">
                <a:solidFill>
                  <a:srgbClr val="000099"/>
                </a:solidFill>
              </a:rPr>
              <a:t>Tuesday, May 6, 2014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Timothy Brophy 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Director, Institutional Assessment</a:t>
            </a:r>
          </a:p>
          <a:p>
            <a:pPr eaLnBrk="1" hangingPunct="1">
              <a:defRPr/>
            </a:pPr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Cheryl Gater 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Director, SACS Accreditation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Coordinators believe in 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100</a:t>
            </a:r>
            <a:r>
              <a:rPr lang="en-US" dirty="0" smtClean="0"/>
              <a:t>%... Evaluating </a:t>
            </a:r>
            <a:r>
              <a:rPr lang="en-US" dirty="0"/>
              <a:t>PGs/SLOs is worthwhile</a:t>
            </a:r>
          </a:p>
          <a:p>
            <a:pPr marL="0" indent="0">
              <a:buNone/>
            </a:pPr>
            <a:r>
              <a:rPr lang="en-US" dirty="0"/>
              <a:t>90</a:t>
            </a:r>
            <a:r>
              <a:rPr lang="en-US" dirty="0" smtClean="0"/>
              <a:t>%... Developing </a:t>
            </a:r>
            <a:r>
              <a:rPr lang="en-US" dirty="0"/>
              <a:t>PGs/SLOs is here to stay</a:t>
            </a:r>
          </a:p>
          <a:p>
            <a:pPr marL="0" indent="0">
              <a:buNone/>
            </a:pPr>
            <a:r>
              <a:rPr lang="en-US" dirty="0"/>
              <a:t>80</a:t>
            </a:r>
            <a:r>
              <a:rPr lang="en-US" dirty="0" smtClean="0"/>
              <a:t>%... Resources </a:t>
            </a:r>
            <a:r>
              <a:rPr lang="en-US" dirty="0"/>
              <a:t>dedicated to PG/SLO activities are long term investments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Coordinators Agree:</a:t>
            </a:r>
          </a:p>
          <a:p>
            <a:r>
              <a:rPr lang="en-US" dirty="0" smtClean="0"/>
              <a:t>Documenting </a:t>
            </a:r>
            <a:r>
              <a:rPr lang="en-US" dirty="0"/>
              <a:t>PG/SLO activities is important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572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Coordinators believe the institutional assessment process is both helpful and a burden</a:t>
            </a:r>
          </a:p>
          <a:p>
            <a:r>
              <a:rPr lang="en-US" dirty="0" smtClean="0"/>
              <a:t>SACSCOC </a:t>
            </a:r>
            <a:r>
              <a:rPr lang="en-US" dirty="0"/>
              <a:t>Coordinators are advocates for the Office of Institutional Assessment</a:t>
            </a:r>
          </a:p>
          <a:p>
            <a:r>
              <a:rPr lang="en-US" dirty="0" smtClean="0"/>
              <a:t>Survey provided feedback for Office of Institutional Assessment</a:t>
            </a:r>
          </a:p>
          <a:p>
            <a:pPr lvl="1"/>
            <a:r>
              <a:rPr lang="en-US" dirty="0" smtClean="0"/>
              <a:t>We will work </a:t>
            </a:r>
            <a:r>
              <a:rPr lang="en-US" dirty="0"/>
              <a:t>with individual colleges to make the institutional assessment process easier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262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5800" y="274638"/>
            <a:ext cx="80772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Advisory Group</a:t>
            </a:r>
            <a:endParaRPr lang="en-US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1219200" y="1524000"/>
            <a:ext cx="76962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Volunteers to serve on advisory group</a:t>
            </a:r>
          </a:p>
          <a:p>
            <a:pPr marL="914400" lvl="1" indent="-457200" algn="l">
              <a:buFont typeface="Wingdings" pitchFamily="2" charset="2"/>
              <a:buChar char="v"/>
              <a:defRPr/>
            </a:pPr>
            <a:endParaRPr lang="en-US" dirty="0" smtClean="0">
              <a:solidFill>
                <a:srgbClr val="000099"/>
              </a:solidFill>
            </a:endParaRPr>
          </a:p>
          <a:p>
            <a:pPr marL="914400" lvl="1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Develop new process efficiencies</a:t>
            </a:r>
          </a:p>
          <a:p>
            <a:pPr lvl="1" algn="l">
              <a:defRPr/>
            </a:pPr>
            <a:endParaRPr lang="en-US" dirty="0" smtClean="0">
              <a:solidFill>
                <a:srgbClr val="000099"/>
              </a:solidFill>
            </a:endParaRPr>
          </a:p>
          <a:p>
            <a:pPr marL="914400" lvl="1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Improve end user experience with Compliance Assist</a:t>
            </a:r>
          </a:p>
          <a:p>
            <a:pPr lvl="1" algn="l">
              <a:defRPr/>
            </a:pPr>
            <a:endParaRPr lang="en-US" dirty="0" smtClean="0">
              <a:solidFill>
                <a:srgbClr val="000099"/>
              </a:solidFill>
            </a:endParaRPr>
          </a:p>
          <a:p>
            <a:pPr marL="914400" lvl="1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Consultants on system or process changes</a:t>
            </a:r>
            <a:endParaRPr lang="en-US" dirty="0">
              <a:solidFill>
                <a:srgbClr val="000099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  <a:defRPr/>
            </a:pPr>
            <a:endParaRPr lang="en-US" sz="3200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00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Thank you!</a:t>
            </a:r>
            <a:endParaRPr lang="en-US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457200" y="15240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  <a:defRPr/>
            </a:pPr>
            <a:endParaRPr lang="en-US" dirty="0">
              <a:solidFill>
                <a:srgbClr val="000099"/>
              </a:solidFill>
            </a:endParaRPr>
          </a:p>
          <a:p>
            <a:pPr algn="l">
              <a:defRPr/>
            </a:pPr>
            <a:endParaRPr lang="en-US" sz="2000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58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Today’s Agenda</a:t>
            </a:r>
            <a:endParaRPr lang="en-US" b="1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47697442"/>
              </p:ext>
            </p:extLst>
          </p:nvPr>
        </p:nvGraphicFramePr>
        <p:xfrm>
          <a:off x="990600" y="1600200"/>
          <a:ext cx="784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94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761971-5225-4980-9DE6-4DE4DF8956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F4761971-5225-4980-9DE6-4DE4DF8956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1BFD37-8CD3-4240-B287-3D9333656C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D31BFD37-8CD3-4240-B287-3D9333656C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1C9820-6E91-438B-9260-0B4726E174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DF1C9820-6E91-438B-9260-0B4726E174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1EEDF1F-7E3B-49F9-8757-2FED29C27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01EEDF1F-7E3B-49F9-8757-2FED29C27D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65819B-290D-4B5F-8D30-8A78DCCC25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1F65819B-290D-4B5F-8D30-8A78DCCC25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ED69D6-0BC2-414C-873A-A833CEE2A3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31ED69D6-0BC2-414C-873A-A833CEE2A3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F6D1804-DE5E-41C7-900A-59C56458BE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5F6D1804-DE5E-41C7-900A-59C56458BE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D5BBD8-59B0-4C7B-AD57-443BB875C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78D5BBD8-59B0-4C7B-AD57-443BB875C5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990600" y="274638"/>
            <a:ext cx="76962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AAP submission and reporting 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138957"/>
              </p:ext>
            </p:extLst>
          </p:nvPr>
        </p:nvGraphicFramePr>
        <p:xfrm>
          <a:off x="990600" y="1447799"/>
          <a:ext cx="7924799" cy="3657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66275"/>
                <a:gridCol w="1472125"/>
                <a:gridCol w="2971800"/>
                <a:gridCol w="990600"/>
                <a:gridCol w="1523999"/>
              </a:tblGrid>
              <a:tr h="889348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Assessment Data 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Reports</a:t>
                      </a:r>
                      <a:endParaRPr lang="en-US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Assessment Planning 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and Development</a:t>
                      </a:r>
                      <a:endParaRPr lang="en-US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Academic Assessment Plans</a:t>
                      </a:r>
                      <a:endParaRPr lang="en-US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85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Academic year</a:t>
                      </a:r>
                      <a:endParaRPr lang="en-US" sz="14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Due date</a:t>
                      </a:r>
                      <a:endParaRPr lang="en-US" sz="14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Academic year</a:t>
                      </a:r>
                      <a:endParaRPr lang="en-US" sz="14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Due date*</a:t>
                      </a:r>
                      <a:endParaRPr lang="en-US" sz="14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85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2014-15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4770" marR="0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400" spc="5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April 4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400" spc="-1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 2</a:t>
                      </a:r>
                      <a:r>
                        <a:rPr lang="en-US" sz="1400" spc="5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0</a:t>
                      </a:r>
                      <a:r>
                        <a:rPr lang="en-US" sz="1400" spc="-5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en-US" sz="1400" spc="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4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970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2013-14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October 10, 2014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03835" marR="0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Oct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o</a:t>
                      </a:r>
                      <a:r>
                        <a:rPr lang="en-US" sz="1400" spc="-15" dirty="0">
                          <a:effectLst/>
                          <a:latin typeface="+mn-lt"/>
                          <a:ea typeface="Calibri"/>
                          <a:cs typeface="Calibri"/>
                        </a:rPr>
                        <a:t>b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r</a:t>
                      </a:r>
                      <a:r>
                        <a:rPr lang="en-US" sz="1400" spc="-10" dirty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11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400" spc="-10" dirty="0">
                          <a:effectLst/>
                          <a:latin typeface="+mn-lt"/>
                          <a:ea typeface="Calibri"/>
                          <a:cs typeface="Calibri"/>
                        </a:rPr>
                        <a:t> 2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0</a:t>
                      </a:r>
                      <a:r>
                        <a:rPr lang="en-US" sz="1400" spc="-5" dirty="0">
                          <a:effectLst/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4</a:t>
                      </a:r>
                      <a:r>
                        <a:rPr lang="en-US" sz="1400" spc="10" dirty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–</a:t>
                      </a:r>
                      <a:r>
                        <a:rPr lang="en-US" sz="1400" spc="-5" dirty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a</a:t>
                      </a:r>
                      <a:r>
                        <a:rPr lang="en-US" sz="1400" spc="-15" dirty="0">
                          <a:effectLst/>
                          <a:latin typeface="+mn-lt"/>
                          <a:ea typeface="Calibri"/>
                          <a:cs typeface="Calibri"/>
                        </a:rPr>
                        <a:t>r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ch</a:t>
                      </a:r>
                      <a:r>
                        <a:rPr lang="en-US" sz="1400" spc="-15" dirty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12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400" spc="-10" dirty="0">
                          <a:effectLst/>
                          <a:latin typeface="+mn-lt"/>
                          <a:ea typeface="Calibri"/>
                          <a:cs typeface="Calibri"/>
                        </a:rPr>
                        <a:t> 2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0</a:t>
                      </a:r>
                      <a:r>
                        <a:rPr lang="en-US" sz="1400" spc="-5" dirty="0">
                          <a:effectLst/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5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2015-16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4770" marR="0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400" spc="5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February 27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400" spc="-1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spc="-10" dirty="0">
                          <a:effectLst/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0</a:t>
                      </a:r>
                      <a:r>
                        <a:rPr lang="en-US" sz="1400" spc="-5" dirty="0">
                          <a:effectLst/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5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970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2014-15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October 9, 2015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38760" marR="0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Oct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o</a:t>
                      </a:r>
                      <a:r>
                        <a:rPr lang="en-US" sz="1400" spc="-15" dirty="0">
                          <a:effectLst/>
                          <a:latin typeface="+mn-lt"/>
                          <a:ea typeface="Calibri"/>
                          <a:cs typeface="Calibri"/>
                        </a:rPr>
                        <a:t>b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r</a:t>
                      </a:r>
                      <a:r>
                        <a:rPr lang="en-US" sz="1400" spc="-10" dirty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9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spc="-10" dirty="0">
                          <a:effectLst/>
                          <a:latin typeface="+mn-lt"/>
                          <a:ea typeface="Calibri"/>
                          <a:cs typeface="Calibri"/>
                        </a:rPr>
                        <a:t>20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5</a:t>
                      </a:r>
                      <a:r>
                        <a:rPr lang="en-US" sz="1400" spc="-5" dirty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–</a:t>
                      </a:r>
                      <a:r>
                        <a:rPr lang="en-US" sz="1400" spc="-5" dirty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arch</a:t>
                      </a:r>
                      <a:r>
                        <a:rPr lang="en-US" sz="1400" spc="-15" dirty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spc="-10" dirty="0">
                          <a:effectLst/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0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spc="-10" dirty="0">
                          <a:effectLst/>
                          <a:latin typeface="+mn-lt"/>
                          <a:ea typeface="Calibri"/>
                          <a:cs typeface="Calibri"/>
                        </a:rPr>
                        <a:t>20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6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2016-17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4770" marR="0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400" spc="5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February 26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400" spc="-1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spc="-10" dirty="0">
                          <a:effectLst/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0</a:t>
                      </a:r>
                      <a:r>
                        <a:rPr lang="en-US" sz="1400" spc="-5" dirty="0">
                          <a:effectLst/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6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970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2015-16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October 14, 2016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38760" marR="0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Oct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o</a:t>
                      </a:r>
                      <a:r>
                        <a:rPr lang="en-US" sz="1400" spc="-15" dirty="0">
                          <a:effectLst/>
                          <a:latin typeface="+mn-lt"/>
                          <a:ea typeface="Calibri"/>
                          <a:cs typeface="Calibri"/>
                        </a:rPr>
                        <a:t>b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r</a:t>
                      </a:r>
                      <a:r>
                        <a:rPr lang="en-US" sz="1400" spc="-10" dirty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14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400" spc="-10" dirty="0">
                          <a:effectLst/>
                          <a:latin typeface="+mn-lt"/>
                          <a:ea typeface="Calibri"/>
                          <a:cs typeface="Calibri"/>
                        </a:rPr>
                        <a:t> 2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0</a:t>
                      </a:r>
                      <a:r>
                        <a:rPr lang="en-US" sz="1400" spc="-5" dirty="0">
                          <a:effectLst/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6</a:t>
                      </a:r>
                      <a:r>
                        <a:rPr lang="en-US" sz="1400" spc="10" dirty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–</a:t>
                      </a:r>
                      <a:r>
                        <a:rPr lang="en-US" sz="1400" spc="-5" dirty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a</a:t>
                      </a:r>
                      <a:r>
                        <a:rPr lang="en-US" sz="1400" spc="-15" dirty="0">
                          <a:effectLst/>
                          <a:latin typeface="+mn-lt"/>
                          <a:ea typeface="Calibri"/>
                          <a:cs typeface="Calibri"/>
                        </a:rPr>
                        <a:t>r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ch</a:t>
                      </a:r>
                      <a:r>
                        <a:rPr lang="en-US" sz="1400" spc="-15" dirty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9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spc="-10" dirty="0">
                          <a:effectLst/>
                          <a:latin typeface="+mn-lt"/>
                          <a:ea typeface="Calibri"/>
                          <a:cs typeface="Calibri"/>
                        </a:rPr>
                        <a:t>20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17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2017-18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4770" marR="0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400" spc="5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February 24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,</a:t>
                      </a:r>
                      <a:r>
                        <a:rPr lang="en-US" sz="1400" spc="-1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spc="-10" dirty="0">
                          <a:effectLst/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r>
                        <a:rPr lang="en-US" sz="1400" spc="5" dirty="0">
                          <a:effectLst/>
                          <a:latin typeface="+mn-lt"/>
                          <a:ea typeface="Calibri"/>
                          <a:cs typeface="Calibri"/>
                        </a:rPr>
                        <a:t>0</a:t>
                      </a:r>
                      <a:r>
                        <a:rPr lang="en-US" sz="1400" spc="-5" dirty="0">
                          <a:effectLst/>
                          <a:latin typeface="+mn-lt"/>
                          <a:ea typeface="Calibri"/>
                          <a:cs typeface="Calibri"/>
                        </a:rPr>
                        <a:t>1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Calibri"/>
                        </a:rPr>
                        <a:t>7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066800" y="5867400"/>
            <a:ext cx="3618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n-lt"/>
                <a:hlinkClick r:id="rId2"/>
              </a:rPr>
              <a:t>http</a:t>
            </a:r>
            <a:r>
              <a:rPr lang="en-US" dirty="0">
                <a:latin typeface="+mn-lt"/>
                <a:hlinkClick r:id="rId2"/>
              </a:rPr>
              <a:t>://</a:t>
            </a:r>
            <a:r>
              <a:rPr lang="en-US" dirty="0" smtClean="0">
                <a:latin typeface="+mn-lt"/>
                <a:hlinkClick r:id="rId2"/>
              </a:rPr>
              <a:t>assessment.aa.ufl.edu/calendar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4602" y="5128736"/>
            <a:ext cx="7880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*Plans may be submitted in </a:t>
            </a:r>
            <a:r>
              <a:rPr lang="en-US" i="1" dirty="0">
                <a:latin typeface="+mn-lt"/>
              </a:rPr>
              <a:t>Compliance Assist! </a:t>
            </a:r>
            <a:r>
              <a:rPr lang="en-US" dirty="0">
                <a:latin typeface="+mn-lt"/>
              </a:rPr>
              <a:t>at any time during the planning and development period.</a:t>
            </a:r>
          </a:p>
        </p:txBody>
      </p:sp>
    </p:spTree>
    <p:extLst>
      <p:ext uri="{BB962C8B-B14F-4D97-AF65-F5344CB8AC3E}">
        <p14:creationId xmlns:p14="http://schemas.microsoft.com/office/powerpoint/2010/main" val="5615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990600" y="274638"/>
            <a:ext cx="76962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Institutional Effectiveness (IE) Overview</a:t>
            </a:r>
            <a:endParaRPr lang="en-US" b="1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81055765"/>
              </p:ext>
            </p:extLst>
          </p:nvPr>
        </p:nvGraphicFramePr>
        <p:xfrm>
          <a:off x="1066800" y="1219200"/>
          <a:ext cx="7696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496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E81735-8562-4E6C-B3C7-2B43A94377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B0E81735-8562-4E6C-B3C7-2B43A94377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950F06-A5FF-4323-946F-65EB293D6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74950F06-A5FF-4323-946F-65EB293D69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A05254-C313-4FED-8605-476491E655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8CA05254-C313-4FED-8605-476491E655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66800" y="274638"/>
            <a:ext cx="76200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Updated Resources</a:t>
            </a:r>
            <a:endParaRPr lang="en-US" b="1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295400" y="1295400"/>
            <a:ext cx="7391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v"/>
              <a:defRPr/>
            </a:pPr>
            <a:r>
              <a:rPr lang="en-US" sz="3600" dirty="0" smtClean="0">
                <a:solidFill>
                  <a:srgbClr val="000099"/>
                </a:solidFill>
              </a:rPr>
              <a:t>Institutional Effectiveness</a:t>
            </a:r>
          </a:p>
          <a:p>
            <a:pPr marL="1371600" lvl="2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IE Planning Documentation Guide</a:t>
            </a:r>
          </a:p>
          <a:p>
            <a:pPr marL="1371600" lvl="2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IE Planning Documentation Narrated PowerPoint</a:t>
            </a:r>
          </a:p>
          <a:p>
            <a:pPr marL="457200" indent="-457200" algn="l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0099"/>
                </a:solidFill>
              </a:rPr>
              <a:t>I will take you through the steps now using the guide at </a:t>
            </a:r>
            <a:r>
              <a:rPr lang="en-US" dirty="0" smtClean="0">
                <a:solidFill>
                  <a:srgbClr val="000099"/>
                </a:solidFill>
                <a:hlinkClick r:id="rId2"/>
              </a:rPr>
              <a:t>http</a:t>
            </a:r>
            <a:r>
              <a:rPr lang="en-US" dirty="0">
                <a:solidFill>
                  <a:srgbClr val="000099"/>
                </a:solidFill>
                <a:hlinkClick r:id="rId2"/>
              </a:rPr>
              <a:t>://assessment.aa.ufl.edu/planning-resources</a:t>
            </a:r>
            <a:r>
              <a:rPr lang="en-US" dirty="0">
                <a:solidFill>
                  <a:srgbClr val="000099"/>
                </a:solidFill>
              </a:rPr>
              <a:t> </a:t>
            </a:r>
            <a:endParaRPr lang="en-US" sz="1100" dirty="0">
              <a:solidFill>
                <a:srgbClr val="000099"/>
              </a:solidFill>
            </a:endParaRPr>
          </a:p>
          <a:p>
            <a:pPr algn="l">
              <a:defRPr/>
            </a:pPr>
            <a:endParaRPr lang="en-US" dirty="0" smtClean="0">
              <a:solidFill>
                <a:srgbClr val="000099"/>
              </a:solidFill>
            </a:endParaRPr>
          </a:p>
          <a:p>
            <a:pPr marL="914400" lvl="1" indent="-457200" algn="l">
              <a:buFont typeface="Wingdings" pitchFamily="2" charset="2"/>
              <a:buChar char="v"/>
              <a:defRPr/>
            </a:pPr>
            <a:endParaRPr lang="en-US" sz="800" dirty="0" smtClean="0">
              <a:solidFill>
                <a:srgbClr val="000099"/>
              </a:solidFill>
            </a:endParaRPr>
          </a:p>
          <a:p>
            <a:pPr lvl="1" algn="l">
              <a:defRPr/>
            </a:pPr>
            <a:endParaRPr lang="en-US" sz="3200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4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Calendar and Annual Process</a:t>
            </a:r>
            <a:endParaRPr lang="en-US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1295400" y="1295400"/>
            <a:ext cx="7391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sz="3200" dirty="0" smtClean="0">
              <a:solidFill>
                <a:srgbClr val="000099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247845"/>
              </p:ext>
            </p:extLst>
          </p:nvPr>
        </p:nvGraphicFramePr>
        <p:xfrm>
          <a:off x="1371600" y="1417638"/>
          <a:ext cx="7499350" cy="361156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14400"/>
                <a:gridCol w="1447800"/>
                <a:gridCol w="2895600"/>
                <a:gridCol w="1066800"/>
                <a:gridCol w="1174750"/>
              </a:tblGrid>
              <a:tr h="1088416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Institutional Effectiveness Data Reports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Effectiveness Documentation Planning and Development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Effectiveness Documentation  Plans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526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Academic year</a:t>
                      </a:r>
                      <a:endParaRPr lang="en-US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Due date</a:t>
                      </a:r>
                      <a:endParaRPr lang="en-US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Academic year</a:t>
                      </a:r>
                      <a:endParaRPr lang="en-US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Due date*</a:t>
                      </a:r>
                      <a:endParaRPr lang="en-US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526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2014-15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June 13, 2014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42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2015-16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June 12, 2015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42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2014-15**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October 9, 2015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October 9, 2015 – June 9, 2016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2016-17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June 10, 2016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42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2015-16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October 14, 2016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October 14, 2016 – June 8, 2017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2017-18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June 9, 2017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363550" y="5105400"/>
            <a:ext cx="7467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*Plans may be submitted in </a:t>
            </a:r>
            <a:r>
              <a:rPr lang="en-US" i="1" dirty="0"/>
              <a:t>Compliance Assist! </a:t>
            </a:r>
            <a:r>
              <a:rPr lang="en-US" dirty="0"/>
              <a:t>at any time during the planning and development period</a:t>
            </a:r>
            <a:r>
              <a:rPr lang="en-US" dirty="0" smtClean="0"/>
              <a:t>.</a:t>
            </a:r>
          </a:p>
          <a:p>
            <a:r>
              <a:rPr lang="en-US" dirty="0" smtClean="0"/>
              <a:t>**This is the first year that Colleges submit IE data reports.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01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295400" y="274638"/>
            <a:ext cx="7391400" cy="11430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/>
              <a:t>Coordinators Survey Findings</a:t>
            </a:r>
            <a:endParaRPr lang="en-US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1295400" y="1524000"/>
            <a:ext cx="7620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itchFamily="2" charset="2"/>
              <a:buChar char="v"/>
              <a:defRPr/>
            </a:pP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/>
              <a:t>Typical Institutional Process (left)</a:t>
            </a:r>
            <a:br>
              <a:rPr lang="en-US" sz="3600" dirty="0"/>
            </a:br>
            <a:r>
              <a:rPr lang="en-US" sz="3600" dirty="0"/>
              <a:t>Our Institutional Process (right)</a:t>
            </a:r>
            <a:endParaRPr lang="en-US" sz="3600" dirty="0" smtClean="0">
              <a:solidFill>
                <a:srgbClr val="000099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  <a:defRPr/>
            </a:pPr>
            <a:endParaRPr lang="en-US" sz="3200" dirty="0" smtClean="0">
              <a:solidFill>
                <a:srgbClr val="0000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3330688"/>
              </p:ext>
            </p:extLst>
          </p:nvPr>
        </p:nvGraphicFramePr>
        <p:xfrm>
          <a:off x="1295400" y="2590800"/>
          <a:ext cx="78105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Up-Down Arrow 5"/>
          <p:cNvSpPr/>
          <p:nvPr/>
        </p:nvSpPr>
        <p:spPr>
          <a:xfrm>
            <a:off x="2971800" y="3886200"/>
            <a:ext cx="304800" cy="574088"/>
          </a:xfrm>
          <a:prstGeom prst="up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-Down Arrow 6"/>
          <p:cNvSpPr/>
          <p:nvPr/>
        </p:nvSpPr>
        <p:spPr>
          <a:xfrm>
            <a:off x="7141534" y="3886200"/>
            <a:ext cx="304800" cy="574088"/>
          </a:xfrm>
          <a:prstGeom prst="up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-Down Arrow 7"/>
          <p:cNvSpPr/>
          <p:nvPr/>
        </p:nvSpPr>
        <p:spPr>
          <a:xfrm>
            <a:off x="7141534" y="5105400"/>
            <a:ext cx="304800" cy="574088"/>
          </a:xfrm>
          <a:prstGeom prst="up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-Down Arrow 10"/>
          <p:cNvSpPr/>
          <p:nvPr/>
        </p:nvSpPr>
        <p:spPr>
          <a:xfrm>
            <a:off x="8553092" y="3769312"/>
            <a:ext cx="104384" cy="2021888"/>
          </a:xfrm>
          <a:prstGeom prst="up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6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</a:t>
            </a:r>
            <a:r>
              <a:rPr lang="en-US" dirty="0" smtClean="0"/>
              <a:t>how Coordinators are involved</a:t>
            </a:r>
            <a:endParaRPr lang="en-US" dirty="0"/>
          </a:p>
          <a:p>
            <a:r>
              <a:rPr lang="en-US" dirty="0"/>
              <a:t>Feedback on our software </a:t>
            </a:r>
            <a:r>
              <a:rPr lang="en-US" dirty="0" smtClean="0"/>
              <a:t>platform</a:t>
            </a:r>
            <a:endParaRPr lang="en-US" dirty="0"/>
          </a:p>
          <a:p>
            <a:r>
              <a:rPr lang="en-US" dirty="0"/>
              <a:t>To what extent do SACSCOC Coordinators believe in our institutional process?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285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Coordinators are Engaged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85000" lnSpcReduction="20000"/>
          </a:bodyPr>
          <a:lstStyle/>
          <a:p>
            <a:pPr marL="457200" indent="-457200"/>
            <a:r>
              <a:rPr lang="en-US" dirty="0" smtClean="0"/>
              <a:t>100%... helped </a:t>
            </a:r>
            <a:r>
              <a:rPr lang="en-US" dirty="0"/>
              <a:t>define PGs/SLOs for degree programs/certificates</a:t>
            </a:r>
          </a:p>
          <a:p>
            <a:pPr marL="457200" indent="-457200"/>
            <a:r>
              <a:rPr lang="en-US" dirty="0"/>
              <a:t>90</a:t>
            </a:r>
            <a:r>
              <a:rPr lang="en-US" dirty="0" smtClean="0"/>
              <a:t>%... helped </a:t>
            </a:r>
            <a:r>
              <a:rPr lang="en-US" dirty="0"/>
              <a:t>develop assessment methods</a:t>
            </a:r>
          </a:p>
          <a:p>
            <a:pPr marL="457200" indent="-457200"/>
            <a:r>
              <a:rPr lang="en-US" dirty="0"/>
              <a:t>80</a:t>
            </a:r>
            <a:r>
              <a:rPr lang="en-US" dirty="0" smtClean="0"/>
              <a:t>%... </a:t>
            </a:r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PG/SLO results to support budget </a:t>
            </a:r>
            <a:r>
              <a:rPr lang="en-US" dirty="0" smtClean="0"/>
              <a:t>requests</a:t>
            </a:r>
          </a:p>
          <a:p>
            <a:pPr marL="0" indent="0">
              <a:buNone/>
            </a:pPr>
            <a:r>
              <a:rPr lang="en-US" dirty="0"/>
              <a:t>36%...</a:t>
            </a:r>
          </a:p>
          <a:p>
            <a:r>
              <a:rPr lang="en-US" dirty="0" smtClean="0"/>
              <a:t>Primarily conduct PG/SLO activities for SACSCOC accreditation</a:t>
            </a:r>
          </a:p>
          <a:p>
            <a:r>
              <a:rPr lang="en-US" dirty="0" smtClean="0"/>
              <a:t>PG/SLO </a:t>
            </a:r>
            <a:r>
              <a:rPr lang="en-US" dirty="0"/>
              <a:t>data are more important to people outside my </a:t>
            </a:r>
            <a:r>
              <a:rPr lang="en-US" dirty="0" smtClean="0"/>
              <a:t>college</a:t>
            </a:r>
          </a:p>
          <a:p>
            <a:pPr marL="0" indent="0">
              <a:buNone/>
            </a:pPr>
            <a:r>
              <a:rPr lang="en-US" dirty="0"/>
              <a:t>100% believe...</a:t>
            </a:r>
          </a:p>
          <a:p>
            <a:r>
              <a:rPr lang="en-US" dirty="0"/>
              <a:t>Better faculty participation would strengthen PG/SLO </a:t>
            </a:r>
            <a:r>
              <a:rPr lang="en-US" dirty="0" smtClean="0"/>
              <a:t>activities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937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3060</TotalTime>
  <Words>541</Words>
  <Application>Microsoft Office PowerPoint</Application>
  <PresentationFormat>On-screen Show (4:3)</PresentationFormat>
  <Paragraphs>131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SACS Coordinators Meeting Academic Units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Purpose</vt:lpstr>
      <vt:lpstr>Coordinators are Engaged</vt:lpstr>
      <vt:lpstr>Coordinators believe in the process</vt:lpstr>
      <vt:lpstr>Conclusions</vt:lpstr>
      <vt:lpstr>PowerPoint Presentation</vt:lpstr>
      <vt:lpstr>PowerPoint Presentation</vt:lpstr>
    </vt:vector>
  </TitlesOfParts>
  <Company>Finance and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Create The Next Great Website!</dc:title>
  <dc:creator>danwill</dc:creator>
  <cp:lastModifiedBy>Brophy,Timothy S</cp:lastModifiedBy>
  <cp:revision>139</cp:revision>
  <cp:lastPrinted>2013-02-11T12:57:41Z</cp:lastPrinted>
  <dcterms:created xsi:type="dcterms:W3CDTF">2007-03-21T12:12:53Z</dcterms:created>
  <dcterms:modified xsi:type="dcterms:W3CDTF">2014-05-07T11:44:23Z</dcterms:modified>
</cp:coreProperties>
</file>